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Work Sans Medium"/>
      <p:regular r:id="rId20"/>
      <p:bold r:id="rId21"/>
      <p:italic r:id="rId22"/>
      <p:boldItalic r:id="rId23"/>
    </p:embeddedFont>
    <p:embeddedFont>
      <p:font typeface="Work Sans"/>
      <p:regular r:id="rId24"/>
      <p:bold r:id="rId25"/>
      <p:italic r:id="rId26"/>
      <p:boldItalic r:id="rId27"/>
    </p:embeddedFont>
    <p:embeddedFont>
      <p:font typeface="Work Sans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g4JNiykspvC7AcqO18afWoi//y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Medium-regular.fntdata"/><Relationship Id="rId22" Type="http://schemas.openxmlformats.org/officeDocument/2006/relationships/font" Target="fonts/WorkSansMedium-italic.fntdata"/><Relationship Id="rId21" Type="http://schemas.openxmlformats.org/officeDocument/2006/relationships/font" Target="fonts/WorkSansMedium-bold.fntdata"/><Relationship Id="rId24" Type="http://schemas.openxmlformats.org/officeDocument/2006/relationships/font" Target="fonts/WorkSans-regular.fntdata"/><Relationship Id="rId23" Type="http://schemas.openxmlformats.org/officeDocument/2006/relationships/font" Target="fonts/WorkSans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italic.fntdata"/><Relationship Id="rId25" Type="http://schemas.openxmlformats.org/officeDocument/2006/relationships/font" Target="fonts/WorkSans-bold.fntdata"/><Relationship Id="rId28" Type="http://schemas.openxmlformats.org/officeDocument/2006/relationships/font" Target="fonts/WorkSansLight-regular.fntdata"/><Relationship Id="rId27" Type="http://schemas.openxmlformats.org/officeDocument/2006/relationships/font" Target="fonts/WorkSans-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boldItalic.fntdata"/><Relationship Id="rId30" Type="http://schemas.openxmlformats.org/officeDocument/2006/relationships/font" Target="fonts/WorkSansLight-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95422" y="2551837"/>
            <a:ext cx="6453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s-MX" sz="5400" u="none" cap="none" strike="noStrike">
                <a:solidFill>
                  <a:srgbClr val="3F3F3F"/>
                </a:solidFill>
                <a:latin typeface="Work Sans"/>
                <a:ea typeface="Work Sans"/>
                <a:cs typeface="Work Sans"/>
                <a:sym typeface="Work Sans"/>
              </a:rPr>
              <a:t>AdoptME</a:t>
            </a:r>
            <a:endParaRPr b="1" i="0" sz="4000" u="none" cap="none" strike="noStrike">
              <a:solidFill>
                <a:srgbClr val="3F3F3F"/>
              </a:solidFill>
              <a:latin typeface="Work Sans"/>
              <a:ea typeface="Work Sans"/>
              <a:cs typeface="Work Sans"/>
              <a:sym typeface="Work Sans"/>
            </a:endParaRPr>
          </a:p>
        </p:txBody>
      </p:sp>
      <p:sp>
        <p:nvSpPr>
          <p:cNvPr id="102" name="Google Shape;102;p1"/>
          <p:cNvSpPr txBox="1"/>
          <p:nvPr/>
        </p:nvSpPr>
        <p:spPr>
          <a:xfrm>
            <a:off x="6498769" y="2761818"/>
            <a:ext cx="2001545" cy="1334363"/>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sp>
        <p:nvSpPr>
          <p:cNvPr id="103" name="Google Shape;103;p1"/>
          <p:cNvSpPr txBox="1"/>
          <p:nvPr/>
        </p:nvSpPr>
        <p:spPr>
          <a:xfrm>
            <a:off x="8500314" y="2761818"/>
            <a:ext cx="2001545" cy="1334363"/>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1"/>
          <p:cNvPicPr preferRelativeResize="0"/>
          <p:nvPr/>
        </p:nvPicPr>
        <p:blipFill>
          <a:blip r:embed="rId3">
            <a:alphaModFix/>
          </a:blip>
          <a:stretch>
            <a:fillRect/>
          </a:stretch>
        </p:blipFill>
        <p:spPr>
          <a:xfrm>
            <a:off x="8876924" y="2802773"/>
            <a:ext cx="1248325" cy="1252450"/>
          </a:xfrm>
          <a:prstGeom prst="rect">
            <a:avLst/>
          </a:prstGeom>
          <a:noFill/>
          <a:ln>
            <a:noFill/>
          </a:ln>
        </p:spPr>
      </p:pic>
      <p:pic>
        <p:nvPicPr>
          <p:cNvPr id="105" name="Google Shape;105;p1"/>
          <p:cNvPicPr preferRelativeResize="0"/>
          <p:nvPr/>
        </p:nvPicPr>
        <p:blipFill>
          <a:blip r:embed="rId4">
            <a:alphaModFix/>
          </a:blip>
          <a:stretch>
            <a:fillRect/>
          </a:stretch>
        </p:blipFill>
        <p:spPr>
          <a:xfrm>
            <a:off x="6851553" y="2894434"/>
            <a:ext cx="1188525" cy="106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nvSpPr>
        <p:spPr>
          <a:xfrm>
            <a:off x="456236" y="457723"/>
            <a:ext cx="1051560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Justificación</a:t>
            </a:r>
            <a:endParaRPr b="0" i="0" sz="1400" u="none" cap="none" strike="noStrike">
              <a:solidFill>
                <a:srgbClr val="000000"/>
              </a:solidFill>
              <a:latin typeface="Arial"/>
              <a:ea typeface="Arial"/>
              <a:cs typeface="Arial"/>
              <a:sym typeface="Arial"/>
            </a:endParaRPr>
          </a:p>
        </p:txBody>
      </p:sp>
      <p:sp>
        <p:nvSpPr>
          <p:cNvPr id="185" name="Google Shape;185;p10"/>
          <p:cNvSpPr txBox="1"/>
          <p:nvPr/>
        </p:nvSpPr>
        <p:spPr>
          <a:xfrm>
            <a:off x="8694348" y="508463"/>
            <a:ext cx="1080000" cy="540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a:t>
            </a:r>
            <a:endParaRPr b="0" i="0" sz="1600" u="none" cap="none" strike="noStrike">
              <a:solidFill>
                <a:schemeClr val="dk1"/>
              </a:solidFill>
              <a:latin typeface="Work Sans Light"/>
              <a:ea typeface="Work Sans Light"/>
              <a:cs typeface="Work Sans Light"/>
              <a:sym typeface="Work Sans Light"/>
            </a:endParaRPr>
          </a:p>
        </p:txBody>
      </p:sp>
      <p:sp>
        <p:nvSpPr>
          <p:cNvPr id="186" name="Google Shape;186;p10"/>
          <p:cNvSpPr txBox="1"/>
          <p:nvPr/>
        </p:nvSpPr>
        <p:spPr>
          <a:xfrm>
            <a:off x="9775121" y="510142"/>
            <a:ext cx="1080000" cy="540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a:t>
            </a:r>
            <a:endParaRPr b="0" i="0" sz="1400" u="none" cap="none" strike="noStrike">
              <a:solidFill>
                <a:srgbClr val="000000"/>
              </a:solidFill>
              <a:latin typeface="Arial"/>
              <a:ea typeface="Arial"/>
              <a:cs typeface="Arial"/>
              <a:sym typeface="Arial"/>
            </a:endParaRPr>
          </a:p>
        </p:txBody>
      </p:sp>
      <p:sp>
        <p:nvSpPr>
          <p:cNvPr id="187" name="Google Shape;187;p10"/>
          <p:cNvSpPr txBox="1"/>
          <p:nvPr/>
        </p:nvSpPr>
        <p:spPr>
          <a:xfrm>
            <a:off x="786875" y="1361125"/>
            <a:ext cx="10835100" cy="53202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0" i="0" lang="es-MX" sz="1900" u="none" cap="none" strike="noStrike">
                <a:solidFill>
                  <a:schemeClr val="dk1"/>
                </a:solidFill>
                <a:latin typeface="Work Sans Light"/>
                <a:ea typeface="Work Sans Light"/>
                <a:cs typeface="Work Sans Light"/>
                <a:sym typeface="Work Sans Light"/>
              </a:rPr>
              <a:t>En el proceso de verificación de autenticidad los usuarios podrán verificar la veracidad de las publicaciones de adopción mediante un sistema de validación, asegurando que las ofertas provengan de fuentes legítimas. Esto proporcionará mayor confianza en las adopciones, reduciendo los riesgos de fraude y mejorando la seguridad del proceso. </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t/>
            </a:r>
            <a:endParaRPr sz="1900">
              <a:solidFill>
                <a:schemeClr val="dk1"/>
              </a:solidFill>
              <a:latin typeface="Work Sans Light"/>
              <a:ea typeface="Work Sans Light"/>
              <a:cs typeface="Work Sans Light"/>
              <a:sym typeface="Work Sans Light"/>
            </a:endParaRPr>
          </a:p>
          <a:p>
            <a:pPr indent="0" lvl="0" marL="457200" marR="0" rtl="0" algn="l">
              <a:lnSpc>
                <a:spcPct val="115000"/>
              </a:lnSpc>
              <a:spcBef>
                <a:spcPts val="0"/>
              </a:spcBef>
              <a:spcAft>
                <a:spcPts val="0"/>
              </a:spcAft>
              <a:buNone/>
            </a:pPr>
            <a:r>
              <a:rPr b="0" i="0" lang="es-MX" sz="1900" u="none" cap="none" strike="noStrike">
                <a:solidFill>
                  <a:schemeClr val="dk1"/>
                </a:solidFill>
                <a:latin typeface="Work Sans Light"/>
                <a:ea typeface="Work Sans Light"/>
                <a:cs typeface="Work Sans Light"/>
                <a:sym typeface="Work Sans Light"/>
              </a:rPr>
              <a:t>En el proceso de gestión de adopciones los usuarios podrán visualizar y explorar las mascotas disponibles para adopción de manera organizada, con información detallada sobre cada animal. Esto permitirá optimizar el flujo de adopción, facilitando la búsqueda y selección de mascotas, garantizando un proceso más eficiente, seguro y con menos tiempos de espera.</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15000"/>
              </a:lnSpc>
              <a:spcBef>
                <a:spcPts val="0"/>
              </a:spcBef>
              <a:spcAft>
                <a:spcPts val="0"/>
              </a:spcAft>
              <a:buNone/>
            </a:pPr>
            <a:r>
              <a:t/>
            </a:r>
            <a:endParaRPr sz="1900">
              <a:solidFill>
                <a:schemeClr val="dk1"/>
              </a:solidFill>
              <a:latin typeface="Work Sans Light"/>
              <a:ea typeface="Work Sans Light"/>
              <a:cs typeface="Work Sans Light"/>
              <a:sym typeface="Work Sans Light"/>
            </a:endParaRPr>
          </a:p>
          <a:p>
            <a:pPr indent="0" lvl="0" marL="457200" marR="0" rtl="0" algn="l">
              <a:lnSpc>
                <a:spcPct val="115000"/>
              </a:lnSpc>
              <a:spcBef>
                <a:spcPts val="0"/>
              </a:spcBef>
              <a:spcAft>
                <a:spcPts val="0"/>
              </a:spcAft>
              <a:buNone/>
            </a:pPr>
            <a:r>
              <a:rPr b="0" i="0" lang="es-MX" sz="1900" u="none" cap="none" strike="noStrike">
                <a:solidFill>
                  <a:schemeClr val="dk1"/>
                </a:solidFill>
                <a:latin typeface="Work Sans Light"/>
                <a:ea typeface="Work Sans Light"/>
                <a:cs typeface="Work Sans Light"/>
                <a:sym typeface="Work Sans Light"/>
              </a:rPr>
              <a:t>En el proceso de interacción y comunidad los usuarios podrán interactuar entre sí y con la fundación a través de un espacio de comunicación, donde compartir experiencias, hacer preguntas y recibir apoyo.</a:t>
            </a:r>
            <a:endParaRPr b="0" i="0" sz="19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1200"/>
              </a:spcBef>
              <a:spcAft>
                <a:spcPts val="0"/>
              </a:spcAft>
              <a:buClr>
                <a:schemeClr val="dk1"/>
              </a:buClr>
              <a:buSzPts val="1100"/>
              <a:buFont typeface="Arial"/>
              <a:buNone/>
            </a:pPr>
            <a:r>
              <a:rPr b="1" i="0" lang="es-MX" sz="1900" u="none" cap="none" strike="noStrike">
                <a:solidFill>
                  <a:schemeClr val="dk1"/>
                </a:solidFill>
                <a:latin typeface="Work Sans"/>
                <a:ea typeface="Work Sans"/>
                <a:cs typeface="Work Sans"/>
                <a:sym typeface="Work Sans"/>
              </a:rPr>
              <a:t>El aporte al Sector:</a:t>
            </a:r>
            <a:r>
              <a:rPr b="0" i="0" lang="es-MX" sz="1900" u="none" cap="none" strike="noStrike">
                <a:solidFill>
                  <a:schemeClr val="dk1"/>
                </a:solidFill>
                <a:latin typeface="Work Sans Light"/>
                <a:ea typeface="Work Sans Light"/>
                <a:cs typeface="Work Sans Light"/>
                <a:sym typeface="Work Sans Light"/>
              </a:rPr>
              <a:t> El Sistema Gaticueva servirá como aporte al sector de bienestar animal, reduciendo la tasa de abandono y el maltrato animal.</a:t>
            </a:r>
            <a:endParaRPr b="0" i="0" sz="1900" u="none" cap="none" strike="noStrike">
              <a:solidFill>
                <a:schemeClr val="dk1"/>
              </a:solidFill>
              <a:latin typeface="Work Sans Light"/>
              <a:ea typeface="Work Sans Light"/>
              <a:cs typeface="Work Sans Light"/>
              <a:sym typeface="Work Sans Light"/>
            </a:endParaRPr>
          </a:p>
        </p:txBody>
      </p:sp>
      <p:pic>
        <p:nvPicPr>
          <p:cNvPr id="188" name="Google Shape;188;p10"/>
          <p:cNvPicPr preferRelativeResize="0"/>
          <p:nvPr/>
        </p:nvPicPr>
        <p:blipFill>
          <a:blip r:embed="rId3">
            <a:alphaModFix/>
          </a:blip>
          <a:stretch>
            <a:fillRect/>
          </a:stretch>
        </p:blipFill>
        <p:spPr>
          <a:xfrm>
            <a:off x="10073324" y="535861"/>
            <a:ext cx="483600" cy="485215"/>
          </a:xfrm>
          <a:prstGeom prst="rect">
            <a:avLst/>
          </a:prstGeom>
          <a:noFill/>
          <a:ln>
            <a:noFill/>
          </a:ln>
        </p:spPr>
      </p:pic>
      <p:pic>
        <p:nvPicPr>
          <p:cNvPr id="189" name="Google Shape;189;p10"/>
          <p:cNvPicPr preferRelativeResize="0"/>
          <p:nvPr/>
        </p:nvPicPr>
        <p:blipFill>
          <a:blip r:embed="rId4">
            <a:alphaModFix/>
          </a:blip>
          <a:stretch>
            <a:fillRect/>
          </a:stretch>
        </p:blipFill>
        <p:spPr>
          <a:xfrm>
            <a:off x="8992550" y="560962"/>
            <a:ext cx="483600" cy="435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1"/>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95" name="Google Shape;195;p11"/>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a:t>
            </a:r>
            <a:endParaRPr b="1" i="0" sz="1600" u="none" cap="none" strike="noStrike">
              <a:solidFill>
                <a:schemeClr val="lt1"/>
              </a:solidFill>
              <a:latin typeface="Work Sans Light"/>
              <a:ea typeface="Work Sans Light"/>
              <a:cs typeface="Work Sans Light"/>
              <a:sym typeface="Work Sans Light"/>
            </a:endParaRPr>
          </a:p>
        </p:txBody>
      </p:sp>
      <p:sp>
        <p:nvSpPr>
          <p:cNvPr id="196" name="Google Shape;196;p11"/>
          <p:cNvSpPr txBox="1"/>
          <p:nvPr/>
        </p:nvSpPr>
        <p:spPr>
          <a:xfrm>
            <a:off x="9775121" y="510142"/>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a:t>
            </a:r>
            <a:endParaRPr b="0" i="0" sz="1400" u="none" cap="none" strike="noStrike">
              <a:solidFill>
                <a:srgbClr val="000000"/>
              </a:solidFill>
              <a:latin typeface="Arial"/>
              <a:ea typeface="Arial"/>
              <a:cs typeface="Arial"/>
              <a:sym typeface="Arial"/>
            </a:endParaRPr>
          </a:p>
        </p:txBody>
      </p:sp>
      <p:sp>
        <p:nvSpPr>
          <p:cNvPr id="197" name="Google Shape;197;p11"/>
          <p:cNvSpPr txBox="1"/>
          <p:nvPr/>
        </p:nvSpPr>
        <p:spPr>
          <a:xfrm>
            <a:off x="639750" y="1176275"/>
            <a:ext cx="10912500" cy="59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rPr b="0" i="0" lang="es-MX" sz="1900" u="none" cap="none" strike="noStrike">
                <a:solidFill>
                  <a:schemeClr val="dk1"/>
                </a:solidFill>
                <a:latin typeface="Work Sans Light"/>
                <a:ea typeface="Work Sans Light"/>
                <a:cs typeface="Work Sans Light"/>
                <a:sym typeface="Work Sans Light"/>
              </a:rPr>
              <a:t>Qué hace el Sistema:</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rPr b="1" i="0" lang="es-MX" sz="1900" u="none" cap="none" strike="noStrike">
                <a:solidFill>
                  <a:schemeClr val="dk1"/>
                </a:solidFill>
                <a:latin typeface="Work Sans"/>
                <a:ea typeface="Work Sans"/>
                <a:cs typeface="Work Sans"/>
                <a:sym typeface="Work Sans"/>
              </a:rPr>
              <a:t>Administrador del sistema:</a:t>
            </a:r>
            <a:r>
              <a:rPr b="0" i="0" lang="es-MX" sz="1900" u="none" cap="none" strike="noStrike">
                <a:solidFill>
                  <a:schemeClr val="dk1"/>
                </a:solidFill>
                <a:latin typeface="Work Sans Light"/>
                <a:ea typeface="Work Sans Light"/>
                <a:cs typeface="Work Sans Light"/>
                <a:sym typeface="Work Sans Light"/>
              </a:rPr>
              <a:t> Gestiona las cuentas de usuarios en la plataforma, controlando su creación, edición y eliminación, así como sus permisos y accesos, para garantizar la seguridad y el uso adecuado del sistema.</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rPr b="1" i="0" lang="es-MX" sz="1900" u="none" cap="none" strike="noStrike">
                <a:solidFill>
                  <a:schemeClr val="dk1"/>
                </a:solidFill>
                <a:latin typeface="Work Sans"/>
                <a:ea typeface="Work Sans"/>
                <a:cs typeface="Work Sans"/>
                <a:sym typeface="Work Sans"/>
              </a:rPr>
              <a:t>Administrador de la fundación:</a:t>
            </a:r>
            <a:r>
              <a:rPr b="0" i="0" lang="es-MX" sz="1900" u="none" cap="none" strike="noStrike">
                <a:solidFill>
                  <a:schemeClr val="dk1"/>
                </a:solidFill>
                <a:latin typeface="Work Sans Light"/>
                <a:ea typeface="Work Sans Light"/>
                <a:cs typeface="Work Sans Light"/>
                <a:sym typeface="Work Sans Light"/>
              </a:rPr>
              <a:t> Administra el proceso de adopción, gestionando la información de las mascotas y revisando las solicitudes, sin involucrarse en la gestión de usuarios.</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rPr b="1" i="0" lang="es-MX" sz="1900" u="none" cap="none" strike="noStrike">
                <a:solidFill>
                  <a:schemeClr val="dk1"/>
                </a:solidFill>
                <a:latin typeface="Work Sans"/>
                <a:ea typeface="Work Sans"/>
                <a:cs typeface="Work Sans"/>
                <a:sym typeface="Work Sans"/>
              </a:rPr>
              <a:t>Usuario registrado:</a:t>
            </a:r>
            <a:r>
              <a:rPr b="0" i="0" lang="es-MX" sz="1900" u="none" cap="none" strike="noStrike">
                <a:solidFill>
                  <a:schemeClr val="dk1"/>
                </a:solidFill>
                <a:latin typeface="Work Sans Light"/>
                <a:ea typeface="Work Sans Light"/>
                <a:cs typeface="Work Sans Light"/>
                <a:sym typeface="Work Sans Light"/>
              </a:rPr>
              <a:t> Puede enviar solicitudes de adopción, ver mascotas disponibles y acceder a herramientas interactivas de la plataforma, con actualizaciones exclusivas sobre sus solicitudes.</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rPr b="1" i="0" lang="es-MX" sz="1900" u="none" cap="none" strike="noStrike">
                <a:solidFill>
                  <a:schemeClr val="dk1"/>
                </a:solidFill>
                <a:latin typeface="Work Sans"/>
                <a:ea typeface="Work Sans"/>
                <a:cs typeface="Work Sans"/>
                <a:sym typeface="Work Sans"/>
              </a:rPr>
              <a:t>Usuario no registrado:</a:t>
            </a:r>
            <a:r>
              <a:rPr b="0" i="0" lang="es-MX" sz="1900" u="none" cap="none" strike="noStrike">
                <a:solidFill>
                  <a:schemeClr val="dk1"/>
                </a:solidFill>
                <a:latin typeface="Work Sans Light"/>
                <a:ea typeface="Work Sans Light"/>
                <a:cs typeface="Work Sans Light"/>
                <a:sym typeface="Work Sans Light"/>
              </a:rPr>
              <a:t> Solo puede explorar las mascotas en adopción y ver información básica de la plataforma. Para acceder a funciones adicionales, necesita registrarse.</a:t>
            </a:r>
            <a:endParaRPr b="0" i="0" sz="19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4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1" i="0" sz="14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id="198" name="Google Shape;198;p11"/>
          <p:cNvPicPr preferRelativeResize="0"/>
          <p:nvPr/>
        </p:nvPicPr>
        <p:blipFill>
          <a:blip r:embed="rId3">
            <a:alphaModFix/>
          </a:blip>
          <a:stretch>
            <a:fillRect/>
          </a:stretch>
        </p:blipFill>
        <p:spPr>
          <a:xfrm>
            <a:off x="10073324" y="535861"/>
            <a:ext cx="483600" cy="485215"/>
          </a:xfrm>
          <a:prstGeom prst="rect">
            <a:avLst/>
          </a:prstGeom>
          <a:noFill/>
          <a:ln>
            <a:noFill/>
          </a:ln>
        </p:spPr>
      </p:pic>
      <p:pic>
        <p:nvPicPr>
          <p:cNvPr id="199" name="Google Shape;199;p11"/>
          <p:cNvPicPr preferRelativeResize="0"/>
          <p:nvPr/>
        </p:nvPicPr>
        <p:blipFill>
          <a:blip r:embed="rId4">
            <a:alphaModFix/>
          </a:blip>
          <a:stretch>
            <a:fillRect/>
          </a:stretch>
        </p:blipFill>
        <p:spPr>
          <a:xfrm>
            <a:off x="8992550" y="560962"/>
            <a:ext cx="483600" cy="435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2"/>
          <p:cNvSpPr txBox="1"/>
          <p:nvPr/>
        </p:nvSpPr>
        <p:spPr>
          <a:xfrm>
            <a:off x="525511" y="510148"/>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Alcance</a:t>
            </a:r>
            <a:endParaRPr b="0" i="0" sz="1400" u="none" cap="none" strike="noStrike">
              <a:solidFill>
                <a:srgbClr val="000000"/>
              </a:solidFill>
              <a:latin typeface="Arial"/>
              <a:ea typeface="Arial"/>
              <a:cs typeface="Arial"/>
              <a:sym typeface="Arial"/>
            </a:endParaRPr>
          </a:p>
        </p:txBody>
      </p:sp>
      <p:sp>
        <p:nvSpPr>
          <p:cNvPr id="205" name="Google Shape;205;p12"/>
          <p:cNvSpPr txBox="1"/>
          <p:nvPr/>
        </p:nvSpPr>
        <p:spPr>
          <a:xfrm>
            <a:off x="8694348" y="508463"/>
            <a:ext cx="1080000" cy="540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a:t>
            </a:r>
            <a:endParaRPr b="0" i="0" sz="1600" u="none" cap="none" strike="noStrike">
              <a:solidFill>
                <a:schemeClr val="dk1"/>
              </a:solidFill>
              <a:latin typeface="Work Sans Light"/>
              <a:ea typeface="Work Sans Light"/>
              <a:cs typeface="Work Sans Light"/>
              <a:sym typeface="Work Sans Light"/>
            </a:endParaRPr>
          </a:p>
        </p:txBody>
      </p:sp>
      <p:sp>
        <p:nvSpPr>
          <p:cNvPr id="206" name="Google Shape;206;p12"/>
          <p:cNvSpPr txBox="1"/>
          <p:nvPr/>
        </p:nvSpPr>
        <p:spPr>
          <a:xfrm>
            <a:off x="9775121" y="510142"/>
            <a:ext cx="1080000" cy="540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a:t>
            </a:r>
            <a:endParaRPr b="0" i="0" sz="1400" u="none" cap="none" strike="noStrike">
              <a:solidFill>
                <a:srgbClr val="000000"/>
              </a:solidFill>
              <a:latin typeface="Arial"/>
              <a:ea typeface="Arial"/>
              <a:cs typeface="Arial"/>
              <a:sym typeface="Arial"/>
            </a:endParaRPr>
          </a:p>
        </p:txBody>
      </p:sp>
      <p:sp>
        <p:nvSpPr>
          <p:cNvPr id="207" name="Google Shape;207;p12"/>
          <p:cNvSpPr txBox="1"/>
          <p:nvPr/>
        </p:nvSpPr>
        <p:spPr>
          <a:xfrm>
            <a:off x="838200" y="1332700"/>
            <a:ext cx="10515600" cy="660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MX" sz="1900" u="none" cap="none" strike="noStrike">
                <a:solidFill>
                  <a:schemeClr val="dk1"/>
                </a:solidFill>
                <a:latin typeface="Work Sans Light"/>
                <a:ea typeface="Work Sans Light"/>
                <a:cs typeface="Work Sans Light"/>
                <a:sym typeface="Work Sans Light"/>
              </a:rPr>
              <a:t>Que no hace el sistema:</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rPr b="0" i="0" lang="es-MX" sz="1900" u="none" cap="none" strike="noStrike">
                <a:solidFill>
                  <a:schemeClr val="dk1"/>
                </a:solidFill>
                <a:latin typeface="Work Sans Light"/>
                <a:ea typeface="Work Sans Light"/>
                <a:cs typeface="Work Sans Light"/>
                <a:sym typeface="Work Sans Light"/>
              </a:rPr>
              <a:t>El sistema no interviene en aspectos físicos de la adopción, como entrega, transporte o cuidados posteriores de las mascotas. Tampoco realiza seguimiento post-adopción, ni proporciona asistencia veterinaria o asesoría especializada. Además, no gestiona conflictos entre la fundación y los adoptantes, ni ofrece apoyo para la adaptación de la mascota en su nuevo hogar. Su función se limita a la gestión digital de datos y solicitudes.</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900"/>
              <a:buFont typeface="Arial"/>
              <a:buNone/>
            </a:pPr>
            <a:r>
              <a:t/>
            </a:r>
            <a:endParaRPr sz="19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chemeClr val="dk1"/>
              </a:buClr>
              <a:buSzPts val="1600"/>
              <a:buFont typeface="Arial"/>
              <a:buNone/>
            </a:pPr>
            <a:r>
              <a:rPr b="1" lang="es-MX" sz="1900">
                <a:solidFill>
                  <a:schemeClr val="dk1"/>
                </a:solidFill>
                <a:latin typeface="Work Sans"/>
                <a:ea typeface="Work Sans"/>
                <a:cs typeface="Work Sans"/>
                <a:sym typeface="Work Sans"/>
              </a:rPr>
              <a:t>Arquitectura basada en capas</a:t>
            </a:r>
            <a:br>
              <a:rPr b="1" lang="es-MX" sz="1900">
                <a:solidFill>
                  <a:schemeClr val="dk1"/>
                </a:solidFill>
                <a:latin typeface="Work Sans Light"/>
                <a:ea typeface="Work Sans Light"/>
                <a:cs typeface="Work Sans Light"/>
                <a:sym typeface="Work Sans Light"/>
              </a:rPr>
            </a:br>
            <a:r>
              <a:rPr b="1" lang="es-MX" sz="1900">
                <a:solidFill>
                  <a:schemeClr val="dk1"/>
                </a:solidFill>
                <a:latin typeface="Work Sans Light"/>
                <a:ea typeface="Work Sans Light"/>
                <a:cs typeface="Work Sans Light"/>
                <a:sym typeface="Work Sans Light"/>
              </a:rPr>
              <a:t>Capa de presentación: Front-End, capa de lógica de negocio: Back-End y capa de persistencia: base </a:t>
            </a:r>
            <a:r>
              <a:rPr b="1" lang="es-MX" sz="1900">
                <a:solidFill>
                  <a:schemeClr val="dk1"/>
                </a:solidFill>
                <a:latin typeface="Work Sans Light"/>
                <a:ea typeface="Work Sans Light"/>
                <a:cs typeface="Work Sans Light"/>
                <a:sym typeface="Work Sans Light"/>
              </a:rPr>
              <a:t>d</a:t>
            </a:r>
            <a:r>
              <a:rPr b="1" lang="es-MX" sz="1900">
                <a:solidFill>
                  <a:schemeClr val="dk1"/>
                </a:solidFill>
                <a:latin typeface="Work Sans Light"/>
                <a:ea typeface="Work Sans Light"/>
                <a:cs typeface="Work Sans Light"/>
                <a:sym typeface="Work Sans Light"/>
              </a:rPr>
              <a:t>e datos</a:t>
            </a:r>
            <a:endParaRPr b="1" sz="19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chemeClr val="dk1"/>
              </a:buClr>
              <a:buSzPts val="1600"/>
              <a:buFont typeface="Arial"/>
              <a:buNone/>
            </a:pPr>
            <a:r>
              <a:rPr b="1" lang="es-MX" sz="1900">
                <a:solidFill>
                  <a:schemeClr val="dk1"/>
                </a:solidFill>
                <a:latin typeface="Work Sans"/>
                <a:ea typeface="Work Sans"/>
                <a:cs typeface="Work Sans"/>
                <a:sym typeface="Work Sans"/>
              </a:rPr>
              <a:t>Back-End</a:t>
            </a:r>
            <a:endParaRPr b="1" sz="1900">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300"/>
              <a:buFont typeface="Arial"/>
              <a:buNone/>
            </a:pPr>
            <a:r>
              <a:rPr lang="es-MX" sz="1900">
                <a:solidFill>
                  <a:schemeClr val="dk1"/>
                </a:solidFill>
                <a:latin typeface="Work Sans Light"/>
                <a:ea typeface="Work Sans Light"/>
                <a:cs typeface="Work Sans Light"/>
                <a:sym typeface="Work Sans Light"/>
              </a:rPr>
              <a:t>Node.js, Express.js</a:t>
            </a:r>
            <a:endParaRPr sz="19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rPr b="1" lang="es-MX" sz="1900">
                <a:solidFill>
                  <a:schemeClr val="dk1"/>
                </a:solidFill>
                <a:latin typeface="Work Sans"/>
                <a:ea typeface="Work Sans"/>
                <a:cs typeface="Work Sans"/>
                <a:sym typeface="Work Sans"/>
              </a:rPr>
              <a:t>Base de Datos</a:t>
            </a:r>
            <a:endParaRPr b="1" i="0" sz="19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000"/>
              <a:buFont typeface="Arial"/>
              <a:buNone/>
            </a:pPr>
            <a:r>
              <a:rPr lang="es-MX" sz="2000">
                <a:solidFill>
                  <a:schemeClr val="dk1"/>
                </a:solidFill>
                <a:latin typeface="Work Sans Light"/>
                <a:ea typeface="Work Sans Light"/>
                <a:cs typeface="Work Sans Light"/>
                <a:sym typeface="Work Sans Light"/>
              </a:rPr>
              <a:t>MongoDB</a:t>
            </a:r>
            <a:endParaRPr b="0" i="0" sz="2000" u="none" cap="none" strike="noStrike">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600"/>
              <a:buFont typeface="Arial"/>
              <a:buNone/>
            </a:pPr>
            <a:r>
              <a:rPr b="1" lang="es-MX" sz="1900">
                <a:solidFill>
                  <a:schemeClr val="dk1"/>
                </a:solidFill>
                <a:latin typeface="Work Sans"/>
                <a:ea typeface="Work Sans"/>
                <a:cs typeface="Work Sans"/>
                <a:sym typeface="Work Sans"/>
              </a:rPr>
              <a:t>Front-End</a:t>
            </a:r>
            <a:endParaRPr b="1" sz="19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600"/>
              <a:buFont typeface="Arial"/>
              <a:buNone/>
            </a:pPr>
            <a:r>
              <a:rPr lang="es-MX" sz="1900">
                <a:solidFill>
                  <a:schemeClr val="dk1"/>
                </a:solidFill>
                <a:latin typeface="Work Sans"/>
                <a:ea typeface="Work Sans"/>
                <a:cs typeface="Work Sans"/>
                <a:sym typeface="Work Sans"/>
              </a:rPr>
              <a:t>JavaScript, React.js</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08" name="Google Shape;208;p12"/>
          <p:cNvPicPr preferRelativeResize="0"/>
          <p:nvPr/>
        </p:nvPicPr>
        <p:blipFill>
          <a:blip r:embed="rId3">
            <a:alphaModFix/>
          </a:blip>
          <a:stretch>
            <a:fillRect/>
          </a:stretch>
        </p:blipFill>
        <p:spPr>
          <a:xfrm>
            <a:off x="10073324" y="535861"/>
            <a:ext cx="483600" cy="485215"/>
          </a:xfrm>
          <a:prstGeom prst="rect">
            <a:avLst/>
          </a:prstGeom>
          <a:noFill/>
          <a:ln>
            <a:noFill/>
          </a:ln>
        </p:spPr>
      </p:pic>
      <p:pic>
        <p:nvPicPr>
          <p:cNvPr id="209" name="Google Shape;209;p12"/>
          <p:cNvPicPr preferRelativeResize="0"/>
          <p:nvPr/>
        </p:nvPicPr>
        <p:blipFill>
          <a:blip r:embed="rId4">
            <a:alphaModFix/>
          </a:blip>
          <a:stretch>
            <a:fillRect/>
          </a:stretch>
        </p:blipFill>
        <p:spPr>
          <a:xfrm>
            <a:off x="8992550" y="560962"/>
            <a:ext cx="483600" cy="435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215" name="Google Shape;215;p13"/>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a:t>
            </a:r>
            <a:endParaRPr b="1" i="0" sz="1600" u="none" cap="none" strike="noStrike">
              <a:solidFill>
                <a:schemeClr val="lt1"/>
              </a:solidFill>
              <a:latin typeface="Work Sans Light"/>
              <a:ea typeface="Work Sans Light"/>
              <a:cs typeface="Work Sans Light"/>
              <a:sym typeface="Work Sans Light"/>
            </a:endParaRPr>
          </a:p>
        </p:txBody>
      </p:sp>
      <p:sp>
        <p:nvSpPr>
          <p:cNvPr id="216" name="Google Shape;216;p13"/>
          <p:cNvSpPr txBox="1"/>
          <p:nvPr/>
        </p:nvSpPr>
        <p:spPr>
          <a:xfrm>
            <a:off x="9775121" y="510142"/>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a:t>
            </a:r>
            <a:endParaRPr b="0" i="0" sz="1400" u="none" cap="none" strike="noStrike">
              <a:solidFill>
                <a:srgbClr val="000000"/>
              </a:solidFill>
              <a:latin typeface="Arial"/>
              <a:ea typeface="Arial"/>
              <a:cs typeface="Arial"/>
              <a:sym typeface="Arial"/>
            </a:endParaRPr>
          </a:p>
        </p:txBody>
      </p:sp>
      <p:sp>
        <p:nvSpPr>
          <p:cNvPr id="217" name="Google Shape;217;p13"/>
          <p:cNvSpPr txBox="1"/>
          <p:nvPr/>
        </p:nvSpPr>
        <p:spPr>
          <a:xfrm>
            <a:off x="456228" y="1644921"/>
            <a:ext cx="114474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Párrafo o separación por punto describiendo (máximo 6 líneas por párrafo):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Arial"/>
              <a:buChar char="•"/>
            </a:pPr>
            <a:r>
              <a:rPr b="0" i="0" lang="es-MX" sz="1600" u="none" cap="none" strike="noStrike">
                <a:solidFill>
                  <a:schemeClr val="dk1"/>
                </a:solidFill>
                <a:latin typeface="Work Sans Light"/>
                <a:ea typeface="Work Sans Light"/>
                <a:cs typeface="Work Sans Light"/>
                <a:sym typeface="Work Sans Light"/>
              </a:rPr>
              <a:t>El cronograma: Hasta dónde va el proyecto en términos de Tiempo, actividades, evidencias, responsables, entre otros (Revisar concepto de Modelo Gantt)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Work Sans Light"/>
                <a:ea typeface="Work Sans Light"/>
                <a:cs typeface="Work Sans Light"/>
                <a:sym typeface="Work Sans Light"/>
              </a:rPr>
              <a:t>NOTA</a:t>
            </a:r>
            <a:r>
              <a:rPr b="0" i="0" lang="es-MX" sz="1600" u="none" cap="none" strike="noStrike">
                <a:solidFill>
                  <a:schemeClr val="dk1"/>
                </a:solidFill>
                <a:latin typeface="Work Sans Light"/>
                <a:ea typeface="Work Sans Light"/>
                <a:cs typeface="Work Sans Light"/>
                <a:sym typeface="Work Sans Light"/>
              </a:rPr>
              <a:t>: No se usan viñetas o numeración, a menos que sea para contar o describir una serie de pasos. Se pueden utilizar imágenes de apoyo.</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218" name="Google Shape;218;p13"/>
          <p:cNvPicPr preferRelativeResize="0"/>
          <p:nvPr/>
        </p:nvPicPr>
        <p:blipFill>
          <a:blip r:embed="rId3">
            <a:alphaModFix/>
          </a:blip>
          <a:stretch>
            <a:fillRect/>
          </a:stretch>
        </p:blipFill>
        <p:spPr>
          <a:xfrm>
            <a:off x="10073324" y="535861"/>
            <a:ext cx="483600" cy="485215"/>
          </a:xfrm>
          <a:prstGeom prst="rect">
            <a:avLst/>
          </a:prstGeom>
          <a:noFill/>
          <a:ln>
            <a:noFill/>
          </a:ln>
        </p:spPr>
      </p:pic>
      <p:pic>
        <p:nvPicPr>
          <p:cNvPr id="219" name="Google Shape;219;p13"/>
          <p:cNvPicPr preferRelativeResize="0"/>
          <p:nvPr/>
        </p:nvPicPr>
        <p:blipFill>
          <a:blip r:embed="rId4">
            <a:alphaModFix/>
          </a:blip>
          <a:stretch>
            <a:fillRect/>
          </a:stretch>
        </p:blipFill>
        <p:spPr>
          <a:xfrm>
            <a:off x="8992550" y="560962"/>
            <a:ext cx="483600" cy="435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26" name="Google Shape;226;p14"/>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a:t>
            </a:r>
            <a:endParaRPr b="1" i="0" sz="1600" u="none" cap="none" strike="noStrike">
              <a:solidFill>
                <a:schemeClr val="lt1"/>
              </a:solidFill>
              <a:latin typeface="Work Sans Light"/>
              <a:ea typeface="Work Sans Light"/>
              <a:cs typeface="Work Sans Light"/>
              <a:sym typeface="Work Sans Light"/>
            </a:endParaRPr>
          </a:p>
        </p:txBody>
      </p:sp>
      <p:sp>
        <p:nvSpPr>
          <p:cNvPr id="227" name="Google Shape;227;p14"/>
          <p:cNvSpPr txBox="1"/>
          <p:nvPr/>
        </p:nvSpPr>
        <p:spPr>
          <a:xfrm>
            <a:off x="9775121" y="510142"/>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a:t>
            </a:r>
            <a:endParaRPr b="0" i="0" sz="1400" u="none" cap="none" strike="noStrike">
              <a:solidFill>
                <a:srgbClr val="000000"/>
              </a:solidFill>
              <a:latin typeface="Arial"/>
              <a:ea typeface="Arial"/>
              <a:cs typeface="Arial"/>
              <a:sym typeface="Arial"/>
            </a:endParaRPr>
          </a:p>
        </p:txBody>
      </p:sp>
      <p:sp>
        <p:nvSpPr>
          <p:cNvPr id="228" name="Google Shape;228;p14"/>
          <p:cNvSpPr txBox="1"/>
          <p:nvPr/>
        </p:nvSpPr>
        <p:spPr>
          <a:xfrm>
            <a:off x="1366063" y="1881018"/>
            <a:ext cx="3854368" cy="203132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IEEE-830 o 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Prototipo No Funcional</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Patrón de Diseño</a:t>
            </a:r>
            <a:endParaRPr b="0" i="0" sz="1400" u="none" cap="none" strike="noStrike">
              <a:solidFill>
                <a:schemeClr val="dk1"/>
              </a:solidFill>
              <a:latin typeface="Work Sans Light"/>
              <a:ea typeface="Work Sans Light"/>
              <a:cs typeface="Work Sans Light"/>
              <a:sym typeface="Work Sans Light"/>
            </a:endParaRPr>
          </a:p>
        </p:txBody>
      </p:sp>
      <p:grpSp>
        <p:nvGrpSpPr>
          <p:cNvPr id="229" name="Google Shape;229;p14"/>
          <p:cNvGrpSpPr/>
          <p:nvPr/>
        </p:nvGrpSpPr>
        <p:grpSpPr>
          <a:xfrm>
            <a:off x="1111717" y="1494678"/>
            <a:ext cx="3239167" cy="347863"/>
            <a:chOff x="668953" y="1494678"/>
            <a:chExt cx="3239167" cy="347863"/>
          </a:xfrm>
        </p:grpSpPr>
        <p:sp>
          <p:nvSpPr>
            <p:cNvPr id="230" name="Google Shape;230;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232" name="Google Shape;232;p14"/>
          <p:cNvSpPr txBox="1"/>
          <p:nvPr/>
        </p:nvSpPr>
        <p:spPr>
          <a:xfrm>
            <a:off x="1366063" y="4602498"/>
            <a:ext cx="3854368"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233" name="Google Shape;233;p14"/>
          <p:cNvGrpSpPr/>
          <p:nvPr/>
        </p:nvGrpSpPr>
        <p:grpSpPr>
          <a:xfrm>
            <a:off x="1060822" y="4230357"/>
            <a:ext cx="3239167" cy="347863"/>
            <a:chOff x="668953" y="1494678"/>
            <a:chExt cx="3239167" cy="347863"/>
          </a:xfrm>
        </p:grpSpPr>
        <p:sp>
          <p:nvSpPr>
            <p:cNvPr id="234" name="Google Shape;234;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236" name="Google Shape;236;p14"/>
          <p:cNvGrpSpPr/>
          <p:nvPr/>
        </p:nvGrpSpPr>
        <p:grpSpPr>
          <a:xfrm>
            <a:off x="4902545" y="2675450"/>
            <a:ext cx="3239167" cy="347863"/>
            <a:chOff x="668953" y="1494678"/>
            <a:chExt cx="3239167" cy="347863"/>
          </a:xfrm>
        </p:grpSpPr>
        <p:sp>
          <p:nvSpPr>
            <p:cNvPr id="237" name="Google Shape;237;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239" name="Google Shape;239;p14"/>
          <p:cNvSpPr txBox="1"/>
          <p:nvPr/>
        </p:nvSpPr>
        <p:spPr>
          <a:xfrm>
            <a:off x="5138058" y="3116381"/>
            <a:ext cx="3854368" cy="52322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240" name="Google Shape;240;p14"/>
          <p:cNvGrpSpPr/>
          <p:nvPr/>
        </p:nvGrpSpPr>
        <p:grpSpPr>
          <a:xfrm>
            <a:off x="4909555" y="4722219"/>
            <a:ext cx="3239167" cy="347863"/>
            <a:chOff x="668953" y="1494678"/>
            <a:chExt cx="3239167" cy="347863"/>
          </a:xfrm>
        </p:grpSpPr>
        <p:sp>
          <p:nvSpPr>
            <p:cNvPr id="241" name="Google Shape;241;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243" name="Google Shape;243;p14"/>
          <p:cNvSpPr txBox="1"/>
          <p:nvPr/>
        </p:nvSpPr>
        <p:spPr>
          <a:xfrm>
            <a:off x="5138058" y="5219739"/>
            <a:ext cx="3854368"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244" name="Google Shape;244;p14"/>
          <p:cNvGrpSpPr/>
          <p:nvPr/>
        </p:nvGrpSpPr>
        <p:grpSpPr>
          <a:xfrm>
            <a:off x="8350341" y="3568215"/>
            <a:ext cx="3239167" cy="347863"/>
            <a:chOff x="668953" y="1494678"/>
            <a:chExt cx="3239167" cy="347863"/>
          </a:xfrm>
        </p:grpSpPr>
        <p:sp>
          <p:nvSpPr>
            <p:cNvPr id="245" name="Google Shape;245;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247" name="Google Shape;247;p14"/>
          <p:cNvSpPr txBox="1"/>
          <p:nvPr/>
        </p:nvSpPr>
        <p:spPr>
          <a:xfrm>
            <a:off x="8578844" y="4065735"/>
            <a:ext cx="2750090"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248" name="Google Shape;248;p14"/>
          <p:cNvPicPr preferRelativeResize="0"/>
          <p:nvPr/>
        </p:nvPicPr>
        <p:blipFill>
          <a:blip r:embed="rId3">
            <a:alphaModFix/>
          </a:blip>
          <a:stretch>
            <a:fillRect/>
          </a:stretch>
        </p:blipFill>
        <p:spPr>
          <a:xfrm>
            <a:off x="10073324" y="535861"/>
            <a:ext cx="483600" cy="485215"/>
          </a:xfrm>
          <a:prstGeom prst="rect">
            <a:avLst/>
          </a:prstGeom>
          <a:noFill/>
          <a:ln>
            <a:noFill/>
          </a:ln>
        </p:spPr>
      </p:pic>
      <p:pic>
        <p:nvPicPr>
          <p:cNvPr id="249" name="Google Shape;249;p14"/>
          <p:cNvPicPr preferRelativeResize="0"/>
          <p:nvPr/>
        </p:nvPicPr>
        <p:blipFill>
          <a:blip r:embed="rId4">
            <a:alphaModFix/>
          </a:blip>
          <a:stretch>
            <a:fillRect/>
          </a:stretch>
        </p:blipFill>
        <p:spPr>
          <a:xfrm>
            <a:off x="8992550" y="560962"/>
            <a:ext cx="483600" cy="435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descr="Imagen que contiene Interfaz de usuario gráfica&#10;&#10;Descripción generada automáticamente" id="254" name="Google Shape;254;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
          <p:cNvSpPr txBox="1"/>
          <p:nvPr/>
        </p:nvSpPr>
        <p:spPr>
          <a:xfrm>
            <a:off x="3252112" y="675443"/>
            <a:ext cx="568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0" i="0" lang="es-MX" sz="7200" u="none" cap="none" strike="noStrike">
                <a:solidFill>
                  <a:schemeClr val="lt1"/>
                </a:solidFill>
                <a:latin typeface="Work Sans Light"/>
                <a:ea typeface="Work Sans Light"/>
                <a:cs typeface="Work Sans Light"/>
                <a:sym typeface="Work Sans Light"/>
              </a:rPr>
              <a:t>AdoptME</a:t>
            </a:r>
            <a:endParaRPr b="0" i="0" sz="1400" u="none" cap="none" strike="noStrike">
              <a:solidFill>
                <a:srgbClr val="000000"/>
              </a:solidFill>
              <a:latin typeface="Arial"/>
              <a:ea typeface="Arial"/>
              <a:cs typeface="Arial"/>
              <a:sym typeface="Arial"/>
            </a:endParaRPr>
          </a:p>
        </p:txBody>
      </p:sp>
      <p:cxnSp>
        <p:nvCxnSpPr>
          <p:cNvPr id="111" name="Google Shape;111;p2"/>
          <p:cNvCxnSpPr/>
          <p:nvPr/>
        </p:nvCxnSpPr>
        <p:spPr>
          <a:xfrm>
            <a:off x="5227899" y="3321934"/>
            <a:ext cx="1736203" cy="0"/>
          </a:xfrm>
          <a:prstGeom prst="straightConnector1">
            <a:avLst/>
          </a:prstGeom>
          <a:noFill/>
          <a:ln cap="flat" cmpd="sng" w="9525">
            <a:solidFill>
              <a:schemeClr val="lt1"/>
            </a:solidFill>
            <a:prstDash val="solid"/>
            <a:miter lim="800000"/>
            <a:headEnd len="sm" w="sm" type="none"/>
            <a:tailEnd len="sm" w="sm" type="none"/>
          </a:ln>
        </p:spPr>
      </p:cxnSp>
      <p:sp>
        <p:nvSpPr>
          <p:cNvPr id="112" name="Google Shape;112;p2"/>
          <p:cNvSpPr txBox="1"/>
          <p:nvPr/>
        </p:nvSpPr>
        <p:spPr>
          <a:xfrm>
            <a:off x="4168816" y="3463724"/>
            <a:ext cx="3854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MX" sz="1800" u="none" cap="none" strike="noStrike">
                <a:solidFill>
                  <a:schemeClr val="lt1"/>
                </a:solidFill>
                <a:latin typeface="Work Sans Light"/>
                <a:ea typeface="Work Sans Light"/>
                <a:cs typeface="Work Sans Light"/>
                <a:sym typeface="Work Sans Light"/>
              </a:rPr>
              <a:t>Julian Alejandro Forero Arevalo</a:t>
            </a:r>
            <a:endParaRPr b="0" i="0" sz="1800" u="none" cap="none" strike="noStrike">
              <a:solidFill>
                <a:schemeClr val="lt1"/>
              </a:solidFill>
              <a:latin typeface="Work Sans Light"/>
              <a:ea typeface="Work Sans Light"/>
              <a:cs typeface="Work Sans Light"/>
              <a:sym typeface="Work Sans Light"/>
            </a:endParaRPr>
          </a:p>
          <a:p>
            <a:pPr indent="0" lvl="0" marL="0" marR="0" rtl="0" algn="ctr">
              <a:lnSpc>
                <a:spcPct val="100000"/>
              </a:lnSpc>
              <a:spcBef>
                <a:spcPts val="0"/>
              </a:spcBef>
              <a:spcAft>
                <a:spcPts val="0"/>
              </a:spcAft>
              <a:buClr>
                <a:srgbClr val="000000"/>
              </a:buClr>
              <a:buSzPts val="1600"/>
              <a:buFont typeface="Arial"/>
              <a:buNone/>
            </a:pPr>
            <a:r>
              <a:rPr b="0" i="0" lang="es-MX" sz="1800" u="none" cap="none" strike="noStrike">
                <a:solidFill>
                  <a:schemeClr val="lt1"/>
                </a:solidFill>
                <a:latin typeface="Work Sans Light"/>
                <a:ea typeface="Work Sans Light"/>
                <a:cs typeface="Work Sans Light"/>
                <a:sym typeface="Work Sans Light"/>
              </a:rPr>
              <a:t>Arnold Felipe Celis Rodriguez</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s-MX" sz="1800" u="none" cap="none" strike="noStrike">
                <a:solidFill>
                  <a:schemeClr val="lt1"/>
                </a:solidFill>
                <a:latin typeface="Work Sans Light"/>
                <a:ea typeface="Work Sans Light"/>
                <a:cs typeface="Work Sans Light"/>
                <a:sym typeface="Work Sans Light"/>
              </a:rPr>
              <a:t>Andres Esteban Cedano Pachon</a:t>
            </a:r>
            <a:br>
              <a:rPr b="0" i="0" lang="es-MX" sz="1800" u="none" cap="none" strike="noStrike">
                <a:solidFill>
                  <a:schemeClr val="lt1"/>
                </a:solidFill>
                <a:latin typeface="Work Sans Light"/>
                <a:ea typeface="Work Sans Light"/>
                <a:cs typeface="Work Sans Light"/>
                <a:sym typeface="Work Sans Light"/>
              </a:rPr>
            </a:br>
            <a:r>
              <a:rPr b="0" i="0" lang="es-MX" sz="1800" u="none" cap="none" strike="noStrike">
                <a:solidFill>
                  <a:schemeClr val="lt1"/>
                </a:solidFill>
                <a:latin typeface="Work Sans Light"/>
                <a:ea typeface="Work Sans Light"/>
                <a:cs typeface="Work Sans Light"/>
                <a:sym typeface="Work Sans Light"/>
              </a:rPr>
              <a:t>Juan Sebastian Arias Casallas</a:t>
            </a:r>
            <a:endParaRPr b="0" i="0" sz="1800" u="none" cap="none" strike="noStrike">
              <a:solidFill>
                <a:schemeClr val="lt1"/>
              </a:solidFill>
              <a:latin typeface="Work Sans Light"/>
              <a:ea typeface="Work Sans Light"/>
              <a:cs typeface="Work Sans Light"/>
              <a:sym typeface="Work Sans Light"/>
            </a:endParaRPr>
          </a:p>
        </p:txBody>
      </p:sp>
      <p:sp>
        <p:nvSpPr>
          <p:cNvPr id="113" name="Google Shape;113;p2"/>
          <p:cNvSpPr txBox="1"/>
          <p:nvPr/>
        </p:nvSpPr>
        <p:spPr>
          <a:xfrm>
            <a:off x="1068888" y="5279998"/>
            <a:ext cx="10054224"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Servicio Nacional de Aprendizaje –SENA, Centro de Electricidad Electrónica y Telecomunicaciones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Técnico en Programación de Software - TPS, Primer Trimestre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Instructor Albeiro Ramos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Bogotá, 25 de marzo de 2023</a:t>
            </a:r>
            <a:endParaRPr b="1" i="0" sz="1600" u="none" cap="none" strike="noStrike">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3"/>
          <p:cNvSpPr/>
          <p:nvPr/>
        </p:nvSpPr>
        <p:spPr>
          <a:xfrm>
            <a:off x="1157468" y="920727"/>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3"/>
          <p:cNvSpPr txBox="1"/>
          <p:nvPr/>
        </p:nvSpPr>
        <p:spPr>
          <a:xfrm>
            <a:off x="1157470" y="75602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rPr>
              <a:t>Introducción</a:t>
            </a:r>
            <a:endParaRPr b="0" i="0" sz="1400" u="none" cap="none" strike="noStrike">
              <a:solidFill>
                <a:srgbClr val="000000"/>
              </a:solidFill>
              <a:latin typeface="Arial"/>
              <a:ea typeface="Arial"/>
              <a:cs typeface="Arial"/>
              <a:sym typeface="Arial"/>
            </a:endParaRPr>
          </a:p>
        </p:txBody>
      </p:sp>
      <p:sp>
        <p:nvSpPr>
          <p:cNvPr id="120" name="Google Shape;120;p3"/>
          <p:cNvSpPr txBox="1"/>
          <p:nvPr/>
        </p:nvSpPr>
        <p:spPr>
          <a:xfrm>
            <a:off x="1157475" y="1670900"/>
            <a:ext cx="4336500" cy="397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800" u="none" cap="none" strike="noStrike">
                <a:solidFill>
                  <a:schemeClr val="dk1"/>
                </a:solidFill>
                <a:latin typeface="Work Sans Light"/>
                <a:ea typeface="Work Sans Light"/>
                <a:cs typeface="Work Sans Light"/>
                <a:sym typeface="Work Sans Light"/>
              </a:rPr>
              <a:t>AdoptMe tiene como objetivo optimizar y asegurar el proceso de adopción de mascotas en colaboración con una fundación comprometida.</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8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rPr b="0" i="0" lang="es-MX" sz="1800" u="none" cap="none" strike="noStrike">
                <a:solidFill>
                  <a:schemeClr val="dk1"/>
                </a:solidFill>
                <a:latin typeface="Work Sans Light"/>
                <a:ea typeface="Work Sans Light"/>
                <a:cs typeface="Work Sans Light"/>
                <a:sym typeface="Work Sans Light"/>
              </a:rPr>
              <a:t>Surge como respuesta a la creciente problemática de estafas en redes sociales. Se propone crear un sitio web confiable que no solo facilite la adopción de manera segura, sino que también incluye un espacio interactivo para que los usuarios compartan experiencias.</a:t>
            </a:r>
            <a:endParaRPr b="0" i="0" sz="1800" u="none" cap="none" strike="noStrike">
              <a:solidFill>
                <a:schemeClr val="dk1"/>
              </a:solidFill>
              <a:latin typeface="Work Sans Light"/>
              <a:ea typeface="Work Sans Light"/>
              <a:cs typeface="Work Sans Light"/>
              <a:sym typeface="Work Sans Light"/>
            </a:endParaRPr>
          </a:p>
        </p:txBody>
      </p:sp>
      <p:pic>
        <p:nvPicPr>
          <p:cNvPr id="121" name="Google Shape;121;p3"/>
          <p:cNvPicPr preferRelativeResize="0"/>
          <p:nvPr/>
        </p:nvPicPr>
        <p:blipFill>
          <a:blip r:embed="rId4">
            <a:alphaModFix/>
          </a:blip>
          <a:stretch>
            <a:fillRect/>
          </a:stretch>
        </p:blipFill>
        <p:spPr>
          <a:xfrm>
            <a:off x="5601175" y="1267825"/>
            <a:ext cx="6240600" cy="49597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AdoptME</a:t>
            </a:r>
            <a:endParaRPr b="0" i="0" sz="1400" u="none" cap="none" strike="noStrike">
              <a:solidFill>
                <a:srgbClr val="000000"/>
              </a:solidFill>
              <a:latin typeface="Arial"/>
              <a:ea typeface="Arial"/>
              <a:cs typeface="Arial"/>
              <a:sym typeface="Arial"/>
            </a:endParaRPr>
          </a:p>
        </p:txBody>
      </p:sp>
      <p:sp>
        <p:nvSpPr>
          <p:cNvPr id="127" name="Google Shape;127;p4"/>
          <p:cNvSpPr txBox="1"/>
          <p:nvPr/>
        </p:nvSpPr>
        <p:spPr>
          <a:xfrm>
            <a:off x="1263775" y="3237807"/>
            <a:ext cx="2001545" cy="1334363"/>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sp>
        <p:nvSpPr>
          <p:cNvPr id="128" name="Google Shape;128;p4"/>
          <p:cNvSpPr txBox="1"/>
          <p:nvPr/>
        </p:nvSpPr>
        <p:spPr>
          <a:xfrm>
            <a:off x="3265320" y="3237807"/>
            <a:ext cx="2001545" cy="1334363"/>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
          <p:cNvSpPr txBox="1"/>
          <p:nvPr/>
        </p:nvSpPr>
        <p:spPr>
          <a:xfrm>
            <a:off x="6670339" y="1779497"/>
            <a:ext cx="4547400" cy="3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lt1"/>
                </a:solidFill>
                <a:latin typeface="Work Sans Light"/>
                <a:ea typeface="Work Sans Light"/>
                <a:cs typeface="Work Sans Light"/>
                <a:sym typeface="Work Sans Light"/>
              </a:rPr>
              <a:t>Problema</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lt1"/>
                </a:solidFill>
                <a:latin typeface="Work Sans Light"/>
                <a:ea typeface="Work Sans Light"/>
                <a:cs typeface="Work Sans Light"/>
                <a:sym typeface="Work Sans Light"/>
              </a:rPr>
              <a:t>Objetivos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lt1"/>
                </a:solidFill>
                <a:latin typeface="Work Sans Light"/>
                <a:ea typeface="Work Sans Light"/>
                <a:cs typeface="Work Sans Light"/>
                <a:sym typeface="Work Sans Light"/>
              </a:rPr>
              <a:t>Justificación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lt1"/>
                </a:solidFill>
                <a:latin typeface="Work Sans Light"/>
                <a:ea typeface="Work Sans Light"/>
                <a:cs typeface="Work Sans Light"/>
                <a:sym typeface="Work Sans Light"/>
              </a:rPr>
              <a:t>Alcance</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lt1"/>
                </a:solidFill>
                <a:latin typeface="Work Sans Light"/>
                <a:ea typeface="Work Sans Light"/>
                <a:cs typeface="Work Sans Light"/>
                <a:sym typeface="Work Sans Light"/>
              </a:rPr>
              <a:t>Delimitación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lt1"/>
                </a:solidFill>
                <a:latin typeface="Work Sans Light"/>
                <a:ea typeface="Work Sans Light"/>
                <a:cs typeface="Work Sans Light"/>
                <a:sym typeface="Work Sans Light"/>
              </a:rPr>
              <a:t>Entregables Trimestre</a:t>
            </a:r>
            <a:endParaRPr b="0" i="0" sz="1400" u="none" cap="none" strike="noStrike">
              <a:solidFill>
                <a:schemeClr val="lt1"/>
              </a:solidFill>
              <a:latin typeface="Arial"/>
              <a:ea typeface="Arial"/>
              <a:cs typeface="Arial"/>
              <a:sym typeface="Arial"/>
            </a:endParaRPr>
          </a:p>
        </p:txBody>
      </p:sp>
      <p:pic>
        <p:nvPicPr>
          <p:cNvPr id="130" name="Google Shape;130;p4"/>
          <p:cNvPicPr preferRelativeResize="0"/>
          <p:nvPr/>
        </p:nvPicPr>
        <p:blipFill>
          <a:blip r:embed="rId4">
            <a:alphaModFix/>
          </a:blip>
          <a:stretch>
            <a:fillRect/>
          </a:stretch>
        </p:blipFill>
        <p:spPr>
          <a:xfrm>
            <a:off x="1670291" y="3370434"/>
            <a:ext cx="1188525" cy="1069125"/>
          </a:xfrm>
          <a:prstGeom prst="rect">
            <a:avLst/>
          </a:prstGeom>
          <a:noFill/>
          <a:ln>
            <a:noFill/>
          </a:ln>
        </p:spPr>
      </p:pic>
      <p:pic>
        <p:nvPicPr>
          <p:cNvPr id="131" name="Google Shape;131;p4"/>
          <p:cNvPicPr preferRelativeResize="0"/>
          <p:nvPr/>
        </p:nvPicPr>
        <p:blipFill>
          <a:blip r:embed="rId5">
            <a:alphaModFix/>
          </a:blip>
          <a:stretch>
            <a:fillRect/>
          </a:stretch>
        </p:blipFill>
        <p:spPr>
          <a:xfrm>
            <a:off x="3641937" y="3278761"/>
            <a:ext cx="1248325" cy="125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7" name="Google Shape;137;p5"/>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Work Sans Light"/>
              <a:ea typeface="Work Sans Light"/>
              <a:cs typeface="Work Sans Light"/>
              <a:sym typeface="Work Sans Light"/>
            </a:endParaRPr>
          </a:p>
        </p:txBody>
      </p:sp>
      <p:sp>
        <p:nvSpPr>
          <p:cNvPr id="138" name="Google Shape;138;p5"/>
          <p:cNvSpPr txBox="1"/>
          <p:nvPr/>
        </p:nvSpPr>
        <p:spPr>
          <a:xfrm>
            <a:off x="9775121" y="510142"/>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
          <p:cNvSpPr txBox="1"/>
          <p:nvPr/>
        </p:nvSpPr>
        <p:spPr>
          <a:xfrm>
            <a:off x="744299" y="1806900"/>
            <a:ext cx="107034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br>
              <a:rPr b="0" i="0" lang="es-MX" sz="1600" u="none" cap="none" strike="noStrike">
                <a:solidFill>
                  <a:schemeClr val="dk1"/>
                </a:solidFill>
                <a:latin typeface="Work Sans Light"/>
                <a:ea typeface="Work Sans Light"/>
                <a:cs typeface="Work Sans Light"/>
                <a:sym typeface="Work Sans Light"/>
              </a:rPr>
            </a:b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2200"/>
              <a:buFont typeface="Arial"/>
              <a:buNone/>
            </a:pPr>
            <a:r>
              <a:rPr b="0" i="0" lang="es-MX" sz="2200" u="none" cap="none" strike="noStrike">
                <a:solidFill>
                  <a:schemeClr val="dk1"/>
                </a:solidFill>
                <a:latin typeface="Work Sans Light"/>
                <a:ea typeface="Work Sans Light"/>
                <a:cs typeface="Work Sans Light"/>
                <a:sym typeface="Work Sans Light"/>
              </a:rPr>
              <a:t>El problema de las estafas en redes sociales al intentar adoptar una mascota es cada vez más común. En aquellas plataformas, personas solicitan pagos adelantados con la promesa de entregar una mascota, pero una vez reciben el dinero, no se cumple con la entrega. Esta situación no solo afecta a quienes desean adoptar de manera responsable, sino que también pone en riesgo la confianza en el proceso de adopción en línea.</a:t>
            </a:r>
            <a:br>
              <a:rPr b="0" i="0" lang="es-MX" sz="2200" u="none" cap="none" strike="noStrike">
                <a:solidFill>
                  <a:schemeClr val="dk1"/>
                </a:solidFill>
                <a:latin typeface="Work Sans Light"/>
                <a:ea typeface="Work Sans Light"/>
                <a:cs typeface="Work Sans Light"/>
                <a:sym typeface="Work Sans Light"/>
              </a:rPr>
            </a:br>
            <a:endParaRPr b="0" i="0" sz="2200" u="none" cap="none" strike="noStrike">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5"/>
          <p:cNvPicPr preferRelativeResize="0"/>
          <p:nvPr/>
        </p:nvPicPr>
        <p:blipFill>
          <a:blip r:embed="rId3">
            <a:alphaModFix/>
          </a:blip>
          <a:stretch>
            <a:fillRect/>
          </a:stretch>
        </p:blipFill>
        <p:spPr>
          <a:xfrm>
            <a:off x="8968400" y="534113"/>
            <a:ext cx="531900" cy="478425"/>
          </a:xfrm>
          <a:prstGeom prst="rect">
            <a:avLst/>
          </a:prstGeom>
          <a:noFill/>
          <a:ln>
            <a:noFill/>
          </a:ln>
        </p:spPr>
      </p:pic>
      <p:pic>
        <p:nvPicPr>
          <p:cNvPr id="141" name="Google Shape;141;p5"/>
          <p:cNvPicPr preferRelativeResize="0"/>
          <p:nvPr/>
        </p:nvPicPr>
        <p:blipFill>
          <a:blip r:embed="rId4">
            <a:alphaModFix/>
          </a:blip>
          <a:stretch>
            <a:fillRect/>
          </a:stretch>
        </p:blipFill>
        <p:spPr>
          <a:xfrm>
            <a:off x="10049164" y="506487"/>
            <a:ext cx="531900" cy="5336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6"/>
          <p:cNvSpPr txBox="1"/>
          <p:nvPr/>
        </p:nvSpPr>
        <p:spPr>
          <a:xfrm>
            <a:off x="456236" y="457723"/>
            <a:ext cx="1051560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MX" sz="4400" u="none" cap="none" strike="noStrike">
                <a:solidFill>
                  <a:srgbClr val="0C0C0C"/>
                </a:solidFill>
                <a:latin typeface="Work Sans Medium"/>
                <a:ea typeface="Work Sans Medium"/>
                <a:cs typeface="Work Sans Medium"/>
                <a:sym typeface="Work Sans Medium"/>
              </a:rPr>
              <a:t>Problema</a:t>
            </a:r>
            <a:endParaRPr b="0" i="0" sz="1400" u="none" cap="none" strike="noStrike">
              <a:solidFill>
                <a:srgbClr val="000000"/>
              </a:solidFill>
              <a:latin typeface="Arial"/>
              <a:ea typeface="Arial"/>
              <a:cs typeface="Arial"/>
              <a:sym typeface="Arial"/>
            </a:endParaRPr>
          </a:p>
        </p:txBody>
      </p:sp>
      <p:sp>
        <p:nvSpPr>
          <p:cNvPr id="147" name="Google Shape;147;p6"/>
          <p:cNvSpPr txBox="1"/>
          <p:nvPr/>
        </p:nvSpPr>
        <p:spPr>
          <a:xfrm>
            <a:off x="8694348" y="508463"/>
            <a:ext cx="1080000" cy="540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sp>
        <p:nvSpPr>
          <p:cNvPr id="148" name="Google Shape;148;p6"/>
          <p:cNvSpPr txBox="1"/>
          <p:nvPr/>
        </p:nvSpPr>
        <p:spPr>
          <a:xfrm>
            <a:off x="9775121" y="510142"/>
            <a:ext cx="1080000" cy="540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
          <p:cNvSpPr txBox="1"/>
          <p:nvPr/>
        </p:nvSpPr>
        <p:spPr>
          <a:xfrm>
            <a:off x="456225" y="1425075"/>
            <a:ext cx="10971000" cy="50178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1900" u="none" cap="none" strike="noStrike">
                <a:solidFill>
                  <a:schemeClr val="dk1"/>
                </a:solidFill>
                <a:latin typeface="Work Sans"/>
                <a:ea typeface="Work Sans"/>
                <a:cs typeface="Work Sans"/>
                <a:sym typeface="Work Sans"/>
              </a:rPr>
              <a:t>Análisis de la información:</a:t>
            </a:r>
            <a:r>
              <a:rPr b="0" i="0" lang="es-MX" sz="1900" u="none" cap="none" strike="noStrike">
                <a:solidFill>
                  <a:schemeClr val="dk1"/>
                </a:solidFill>
                <a:latin typeface="Work Sans Light"/>
                <a:ea typeface="Work Sans Light"/>
                <a:cs typeface="Work Sans Light"/>
                <a:sym typeface="Work Sans Light"/>
              </a:rPr>
              <a:t> Se emplearán técnicas e instrumentos de recolección de datos como entrevistas y </a:t>
            </a:r>
            <a:r>
              <a:rPr lang="es-MX" sz="1900">
                <a:solidFill>
                  <a:schemeClr val="dk1"/>
                </a:solidFill>
                <a:latin typeface="Work Sans Light"/>
                <a:ea typeface="Work Sans Light"/>
                <a:cs typeface="Work Sans Light"/>
                <a:sym typeface="Work Sans Light"/>
              </a:rPr>
              <a:t>encuestas. </a:t>
            </a:r>
            <a:r>
              <a:rPr b="0" i="0" lang="es-MX" sz="1900" u="none" cap="none" strike="noStrike">
                <a:solidFill>
                  <a:schemeClr val="dk1"/>
                </a:solidFill>
                <a:latin typeface="Work Sans Light"/>
                <a:ea typeface="Work Sans Light"/>
                <a:cs typeface="Work Sans Light"/>
                <a:sym typeface="Work Sans Light"/>
              </a:rPr>
              <a:t>Las entrevistas estarán dirigidas a la presidenta de Gaticueva y la encuesta a las víctimas afectadas por estafas</a:t>
            </a:r>
            <a:r>
              <a:rPr lang="es-MX" sz="1900">
                <a:solidFill>
                  <a:schemeClr val="dk1"/>
                </a:solidFill>
                <a:latin typeface="Work Sans Light"/>
                <a:ea typeface="Work Sans Light"/>
                <a:cs typeface="Work Sans Light"/>
                <a:sym typeface="Work Sans Light"/>
              </a:rPr>
              <a:t> y/o </a:t>
            </a:r>
            <a:r>
              <a:rPr b="0" i="0" lang="es-MX" sz="1900" u="none" cap="none" strike="noStrike">
                <a:solidFill>
                  <a:schemeClr val="dk1"/>
                </a:solidFill>
                <a:latin typeface="Work Sans Light"/>
                <a:ea typeface="Work Sans Light"/>
                <a:cs typeface="Work Sans Light"/>
                <a:sym typeface="Work Sans Light"/>
              </a:rPr>
              <a:t>personas qu</a:t>
            </a:r>
            <a:r>
              <a:rPr lang="es-MX" sz="1900">
                <a:solidFill>
                  <a:schemeClr val="dk1"/>
                </a:solidFill>
                <a:latin typeface="Work Sans Light"/>
                <a:ea typeface="Work Sans Light"/>
                <a:cs typeface="Work Sans Light"/>
                <a:sym typeface="Work Sans Light"/>
              </a:rPr>
              <a:t>e hayan adoptado</a:t>
            </a:r>
            <a:endParaRPr sz="19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rPr b="0" i="0" lang="es-MX" sz="1900" u="none" cap="none" strike="noStrike">
                <a:solidFill>
                  <a:schemeClr val="dk1"/>
                </a:solidFill>
                <a:latin typeface="Work Sans Light"/>
                <a:ea typeface="Work Sans Light"/>
                <a:cs typeface="Work Sans Light"/>
                <a:sym typeface="Work Sans Light"/>
              </a:rPr>
              <a:t>.</a:t>
            </a:r>
            <a:r>
              <a:rPr b="0" i="0" lang="es-MX" sz="1900" u="none" cap="none" strike="noStrike">
                <a:solidFill>
                  <a:srgbClr val="FF0000"/>
                </a:solidFill>
                <a:latin typeface="Work Sans Light"/>
                <a:ea typeface="Work Sans Light"/>
                <a:cs typeface="Work Sans Light"/>
                <a:sym typeface="Work Sans Light"/>
              </a:rPr>
              <a:t> </a:t>
            </a:r>
            <a:endParaRPr b="0" i="0" sz="19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rPr b="1" lang="es-MX" sz="1900">
                <a:solidFill>
                  <a:schemeClr val="dk1"/>
                </a:solidFill>
                <a:latin typeface="Work Sans"/>
                <a:ea typeface="Work Sans"/>
                <a:cs typeface="Work Sans"/>
                <a:sym typeface="Work Sans"/>
              </a:rPr>
              <a:t>      </a:t>
            </a:r>
            <a:r>
              <a:rPr b="1" i="0" lang="es-MX" sz="1900" u="none" cap="none" strike="noStrike">
                <a:solidFill>
                  <a:schemeClr val="dk1"/>
                </a:solidFill>
                <a:latin typeface="Work Sans"/>
                <a:ea typeface="Work Sans"/>
                <a:cs typeface="Work Sans"/>
                <a:sym typeface="Work Sans"/>
              </a:rPr>
              <a:t>Las necesidades encontradas:</a:t>
            </a:r>
            <a:endParaRPr b="1" i="0" sz="1900" u="none" cap="none" strike="noStrike">
              <a:solidFill>
                <a:schemeClr val="dk1"/>
              </a:solidFill>
              <a:latin typeface="Work Sans"/>
              <a:ea typeface="Work Sans"/>
              <a:cs typeface="Work Sans"/>
              <a:sym typeface="Work Sans"/>
            </a:endParaRPr>
          </a:p>
          <a:p>
            <a:pPr indent="457200" lvl="0" marL="45720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rPr b="1" i="0" lang="es-MX" sz="1900" u="none" cap="none" strike="noStrike">
                <a:solidFill>
                  <a:schemeClr val="dk1"/>
                </a:solidFill>
                <a:latin typeface="Work Sans"/>
                <a:ea typeface="Work Sans"/>
                <a:cs typeface="Work Sans"/>
                <a:sym typeface="Work Sans"/>
              </a:rPr>
              <a:t>Proceso de verificación de autenticidad: </a:t>
            </a:r>
            <a:r>
              <a:rPr b="0" i="0" lang="es-MX" sz="1900" u="none" cap="none" strike="noStrike">
                <a:solidFill>
                  <a:schemeClr val="dk1"/>
                </a:solidFill>
                <a:latin typeface="Work Sans Light"/>
                <a:ea typeface="Work Sans Light"/>
                <a:cs typeface="Work Sans Light"/>
                <a:sym typeface="Work Sans Light"/>
              </a:rPr>
              <a:t>Es necesario implementar un sistema de validación que asegure la autenticidad de las publicaciones de adopción, evitando fraudes y aumentando la confianza del usuario al garantizar perfiles legítimos.</a:t>
            </a:r>
            <a:endParaRPr b="0" i="0" sz="1900" u="none" cap="none" strike="noStrike">
              <a:solidFill>
                <a:schemeClr val="dk1"/>
              </a:solidFill>
              <a:latin typeface="Work Sans Light"/>
              <a:ea typeface="Work Sans Light"/>
              <a:cs typeface="Work Sans Light"/>
              <a:sym typeface="Work Sans Light"/>
            </a:endParaRPr>
          </a:p>
          <a:p>
            <a:pPr indent="457200" lvl="0" marL="45720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rPr b="1" i="0" lang="es-MX" sz="1900" u="none" cap="none" strike="noStrike">
                <a:solidFill>
                  <a:schemeClr val="dk1"/>
                </a:solidFill>
                <a:latin typeface="Work Sans"/>
                <a:ea typeface="Work Sans"/>
                <a:cs typeface="Work Sans"/>
                <a:sym typeface="Work Sans"/>
              </a:rPr>
              <a:t>Proceso de gestión de adopciones:</a:t>
            </a:r>
            <a:r>
              <a:rPr b="0" i="0" lang="es-MX" sz="1900" u="none" cap="none" strike="noStrike">
                <a:solidFill>
                  <a:schemeClr val="dk1"/>
                </a:solidFill>
                <a:latin typeface="Work Sans Light"/>
                <a:ea typeface="Work Sans Light"/>
                <a:cs typeface="Work Sans Light"/>
                <a:sym typeface="Work Sans Light"/>
              </a:rPr>
              <a:t> Es necesario optimizar el flujo de adopción, organizando las mascotas disponibles, logrando un proceso seguro y eficiente que facilite la comunicación y reduzca los tiempos de espera.</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chemeClr val="dk1"/>
              </a:buClr>
              <a:buSzPts val="1100"/>
              <a:buFont typeface="Arial"/>
              <a:buNone/>
            </a:pPr>
            <a:r>
              <a:rPr b="1" i="0" lang="es-MX" sz="1900" u="none" cap="none" strike="noStrike">
                <a:solidFill>
                  <a:schemeClr val="dk1"/>
                </a:solidFill>
                <a:latin typeface="Work Sans"/>
                <a:ea typeface="Work Sans"/>
                <a:cs typeface="Work Sans"/>
                <a:sym typeface="Work Sans"/>
              </a:rPr>
              <a:t>Proceso de interacción y comunidad:</a:t>
            </a:r>
            <a:r>
              <a:rPr b="0" i="0" lang="es-MX" sz="1900" u="none" cap="none" strike="noStrike">
                <a:solidFill>
                  <a:schemeClr val="dk1"/>
                </a:solidFill>
                <a:latin typeface="Work Sans Light"/>
                <a:ea typeface="Work Sans Light"/>
                <a:cs typeface="Work Sans Light"/>
                <a:sym typeface="Work Sans Light"/>
              </a:rPr>
              <a:t> Se quiere crear un espacio para que los usuarios interactúen entre sí, fomentando una comunidad de adopción responsable.</a:t>
            </a:r>
            <a:endParaRPr b="0" i="0" sz="19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a:t>
            </a:r>
            <a:endParaRPr b="0" i="0" sz="1400" u="none" cap="none" strike="noStrike">
              <a:solidFill>
                <a:srgbClr val="000000"/>
              </a:solidFill>
              <a:latin typeface="Arial"/>
              <a:ea typeface="Arial"/>
              <a:cs typeface="Arial"/>
              <a:sym typeface="Arial"/>
            </a:endParaRPr>
          </a:p>
        </p:txBody>
      </p:sp>
      <p:pic>
        <p:nvPicPr>
          <p:cNvPr id="150" name="Google Shape;150;p6"/>
          <p:cNvPicPr preferRelativeResize="0"/>
          <p:nvPr/>
        </p:nvPicPr>
        <p:blipFill>
          <a:blip r:embed="rId4">
            <a:alphaModFix/>
          </a:blip>
          <a:stretch>
            <a:fillRect/>
          </a:stretch>
        </p:blipFill>
        <p:spPr>
          <a:xfrm>
            <a:off x="8992550" y="560962"/>
            <a:ext cx="483600" cy="435025"/>
          </a:xfrm>
          <a:prstGeom prst="rect">
            <a:avLst/>
          </a:prstGeom>
          <a:noFill/>
          <a:ln>
            <a:noFill/>
          </a:ln>
        </p:spPr>
      </p:pic>
      <p:pic>
        <p:nvPicPr>
          <p:cNvPr id="151" name="Google Shape;151;p6"/>
          <p:cNvPicPr preferRelativeResize="0"/>
          <p:nvPr/>
        </p:nvPicPr>
        <p:blipFill>
          <a:blip r:embed="rId5">
            <a:alphaModFix/>
          </a:blip>
          <a:stretch>
            <a:fillRect/>
          </a:stretch>
        </p:blipFill>
        <p:spPr>
          <a:xfrm>
            <a:off x="10073324" y="535861"/>
            <a:ext cx="483600" cy="4852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p:nvPr/>
        </p:nvSpPr>
        <p:spPr>
          <a:xfrm>
            <a:off x="1334327" y="1182755"/>
            <a:ext cx="48993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2400" u="none" cap="none" strike="noStrike">
              <a:solidFill>
                <a:schemeClr val="lt1"/>
              </a:solidFill>
              <a:latin typeface="Calibri"/>
              <a:ea typeface="Calibri"/>
              <a:cs typeface="Calibri"/>
              <a:sym typeface="Calibri"/>
            </a:endParaRPr>
          </a:p>
        </p:txBody>
      </p:sp>
      <p:sp>
        <p:nvSpPr>
          <p:cNvPr id="157" name="Google Shape;157;p7"/>
          <p:cNvSpPr txBox="1"/>
          <p:nvPr/>
        </p:nvSpPr>
        <p:spPr>
          <a:xfrm>
            <a:off x="952571" y="941025"/>
            <a:ext cx="56628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800" u="none" cap="none" strike="noStrike">
                <a:solidFill>
                  <a:srgbClr val="38AA00"/>
                </a:solidFill>
                <a:latin typeface="Work Sans Light"/>
                <a:ea typeface="Work Sans Light"/>
                <a:cs typeface="Work Sans Light"/>
                <a:sym typeface="Work Sans Light"/>
              </a:rPr>
              <a:t>Objetivo General</a:t>
            </a:r>
            <a:endParaRPr b="0" i="0" sz="2000" u="none" cap="none" strike="noStrike">
              <a:solidFill>
                <a:srgbClr val="000000"/>
              </a:solidFill>
              <a:latin typeface="Arial"/>
              <a:ea typeface="Arial"/>
              <a:cs typeface="Arial"/>
              <a:sym typeface="Arial"/>
            </a:endParaRPr>
          </a:p>
        </p:txBody>
      </p:sp>
      <p:sp>
        <p:nvSpPr>
          <p:cNvPr id="158" name="Google Shape;158;p7"/>
          <p:cNvSpPr txBox="1"/>
          <p:nvPr/>
        </p:nvSpPr>
        <p:spPr>
          <a:xfrm>
            <a:off x="1265251" y="2066125"/>
            <a:ext cx="9661500" cy="170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s-MX" sz="2100" u="none" cap="none" strike="noStrike">
                <a:solidFill>
                  <a:schemeClr val="dk1"/>
                </a:solidFill>
                <a:latin typeface="Work Sans Light"/>
                <a:ea typeface="Work Sans Light"/>
                <a:cs typeface="Work Sans Light"/>
                <a:sym typeface="Work Sans Light"/>
              </a:rPr>
              <a:t>Desarrollar e implementar un Sistema de Información Web integral denominado AdoptME, que optimice y facilite el proceso de adopción en la organización Gaticueva, mejorando la gestión de los datos de los animales y los adoptantes, contribuyendo a la eficiencia operativa y al éxito de las adopciones. </a:t>
            </a:r>
            <a:endParaRPr b="1" i="0" sz="2100" u="none" cap="none" strike="noStrike">
              <a:solidFill>
                <a:srgbClr val="FF0000"/>
              </a:solidFill>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8"/>
          <p:cNvSpPr txBox="1"/>
          <p:nvPr/>
        </p:nvSpPr>
        <p:spPr>
          <a:xfrm>
            <a:off x="8694348" y="508463"/>
            <a:ext cx="1080000" cy="540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sp>
        <p:nvSpPr>
          <p:cNvPr id="164" name="Google Shape;164;p8"/>
          <p:cNvSpPr txBox="1"/>
          <p:nvPr/>
        </p:nvSpPr>
        <p:spPr>
          <a:xfrm>
            <a:off x="9775121" y="510142"/>
            <a:ext cx="1080000" cy="540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a:t>
            </a:r>
            <a:endParaRPr b="0" i="0" sz="1400" u="none" cap="none" strike="noStrike">
              <a:solidFill>
                <a:srgbClr val="000000"/>
              </a:solidFill>
              <a:latin typeface="Arial"/>
              <a:ea typeface="Arial"/>
              <a:cs typeface="Arial"/>
              <a:sym typeface="Arial"/>
            </a:endParaRPr>
          </a:p>
        </p:txBody>
      </p:sp>
      <p:sp>
        <p:nvSpPr>
          <p:cNvPr id="165" name="Google Shape;165;p8"/>
          <p:cNvSpPr/>
          <p:nvPr/>
        </p:nvSpPr>
        <p:spPr>
          <a:xfrm>
            <a:off x="997076" y="995601"/>
            <a:ext cx="49257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2000" u="none" cap="none" strike="noStrike">
              <a:solidFill>
                <a:schemeClr val="lt1"/>
              </a:solidFill>
              <a:latin typeface="Calibri"/>
              <a:ea typeface="Calibri"/>
              <a:cs typeface="Calibri"/>
              <a:sym typeface="Calibri"/>
            </a:endParaRPr>
          </a:p>
        </p:txBody>
      </p:sp>
      <p:sp>
        <p:nvSpPr>
          <p:cNvPr id="166" name="Google Shape;166;p8"/>
          <p:cNvSpPr txBox="1"/>
          <p:nvPr/>
        </p:nvSpPr>
        <p:spPr>
          <a:xfrm>
            <a:off x="1049760" y="666200"/>
            <a:ext cx="48204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400" u="none" cap="none" strike="noStrike">
                <a:solidFill>
                  <a:srgbClr val="38AA00"/>
                </a:solidFill>
                <a:latin typeface="Work Sans Light"/>
                <a:ea typeface="Work Sans Light"/>
                <a:cs typeface="Work Sans Light"/>
                <a:sym typeface="Work Sans Light"/>
              </a:rPr>
              <a:t>Objetivo Específicos</a:t>
            </a:r>
            <a:endParaRPr b="0" i="0" sz="1600" u="none" cap="none" strike="noStrike">
              <a:solidFill>
                <a:srgbClr val="000000"/>
              </a:solidFill>
              <a:latin typeface="Arial"/>
              <a:ea typeface="Arial"/>
              <a:cs typeface="Arial"/>
              <a:sym typeface="Arial"/>
            </a:endParaRPr>
          </a:p>
        </p:txBody>
      </p:sp>
      <p:sp>
        <p:nvSpPr>
          <p:cNvPr id="167" name="Google Shape;167;p8"/>
          <p:cNvSpPr txBox="1"/>
          <p:nvPr/>
        </p:nvSpPr>
        <p:spPr>
          <a:xfrm>
            <a:off x="1214576" y="1515875"/>
            <a:ext cx="10180800" cy="4433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s-MX" sz="1900">
                <a:solidFill>
                  <a:schemeClr val="dk1"/>
                </a:solidFill>
              </a:rPr>
              <a:t>Gestión de Usuarios de la Empresa </a:t>
            </a:r>
            <a:br>
              <a:rPr b="1" lang="es-MX" sz="1900">
                <a:solidFill>
                  <a:schemeClr val="dk1"/>
                </a:solidFill>
              </a:rPr>
            </a:br>
            <a:r>
              <a:rPr lang="es-MX" sz="1900">
                <a:solidFill>
                  <a:schemeClr val="dk1"/>
                </a:solidFill>
              </a:rPr>
              <a:t>Administrar y controlar los perfiles de los usuarios registrados en la plataforma </a:t>
            </a:r>
            <a:r>
              <a:rPr b="1" lang="es-MX" sz="1900">
                <a:solidFill>
                  <a:schemeClr val="dk1"/>
                </a:solidFill>
              </a:rPr>
              <a:t>AdoptME</a:t>
            </a:r>
            <a:r>
              <a:rPr lang="es-MX" sz="1900">
                <a:solidFill>
                  <a:schemeClr val="dk1"/>
                </a:solidFill>
              </a:rPr>
              <a:t>, asegurando que solo las personas autorizadas tengan acceso al sistema.</a:t>
            </a:r>
            <a:endParaRPr sz="1900">
              <a:solidFill>
                <a:schemeClr val="dk1"/>
              </a:solidFill>
            </a:endParaRPr>
          </a:p>
          <a:p>
            <a:pPr indent="0" lvl="0" marL="0" rtl="0" algn="l">
              <a:spcBef>
                <a:spcPts val="0"/>
              </a:spcBef>
              <a:spcAft>
                <a:spcPts val="0"/>
              </a:spcAft>
              <a:buClr>
                <a:schemeClr val="dk1"/>
              </a:buClr>
              <a:buSzPts val="1100"/>
              <a:buFont typeface="Arial"/>
              <a:buNone/>
            </a:pPr>
            <a:r>
              <a:rPr b="1" lang="es-MX" sz="1900">
                <a:solidFill>
                  <a:schemeClr val="dk1"/>
                </a:solidFill>
              </a:rPr>
              <a:t>Optimización del Proceso de Verificación de Autenticidad</a:t>
            </a:r>
            <a:br>
              <a:rPr b="1" lang="es-MX" sz="1900">
                <a:solidFill>
                  <a:schemeClr val="dk1"/>
                </a:solidFill>
              </a:rPr>
            </a:br>
            <a:r>
              <a:rPr lang="es-MX" sz="1900">
                <a:solidFill>
                  <a:schemeClr val="dk1"/>
                </a:solidFill>
              </a:rPr>
              <a:t>Mejorar el proceso de verificación de las publicaciones de adopción, garantizando que todas las mascotas disponibles en </a:t>
            </a:r>
            <a:r>
              <a:rPr b="1" lang="es-MX" sz="1900">
                <a:solidFill>
                  <a:schemeClr val="dk1"/>
                </a:solidFill>
              </a:rPr>
              <a:t>AdoptME</a:t>
            </a:r>
            <a:r>
              <a:rPr lang="es-MX" sz="1900">
                <a:solidFill>
                  <a:schemeClr val="dk1"/>
                </a:solidFill>
              </a:rPr>
              <a:t> provengan de fuentes legítimas y confiables.</a:t>
            </a:r>
            <a:endParaRPr sz="1900">
              <a:solidFill>
                <a:schemeClr val="dk1"/>
              </a:solidFill>
            </a:endParaRPr>
          </a:p>
          <a:p>
            <a:pPr indent="0" lvl="0" marL="0" rtl="0" algn="l">
              <a:spcBef>
                <a:spcPts val="0"/>
              </a:spcBef>
              <a:spcAft>
                <a:spcPts val="0"/>
              </a:spcAft>
              <a:buClr>
                <a:schemeClr val="dk1"/>
              </a:buClr>
              <a:buSzPts val="1100"/>
              <a:buFont typeface="Arial"/>
              <a:buNone/>
            </a:pPr>
            <a:r>
              <a:rPr b="1" lang="es-MX" sz="1900">
                <a:solidFill>
                  <a:schemeClr val="dk1"/>
                </a:solidFill>
              </a:rPr>
              <a:t>Gestión de Adopciones de las Fundaciones</a:t>
            </a:r>
            <a:br>
              <a:rPr b="1" lang="es-MX" sz="1900">
                <a:solidFill>
                  <a:schemeClr val="dk1"/>
                </a:solidFill>
              </a:rPr>
            </a:br>
            <a:r>
              <a:rPr lang="es-MX" sz="1900">
                <a:solidFill>
                  <a:schemeClr val="dk1"/>
                </a:solidFill>
              </a:rPr>
              <a:t>Optimizar la organización y gestión de las mascotas disponibles para adopción en las fundaciones, facilitando a los usuarios el acceso a información clara y detallada sobre cada animal.</a:t>
            </a:r>
            <a:endParaRPr sz="1900">
              <a:solidFill>
                <a:schemeClr val="dk1"/>
              </a:solidFill>
            </a:endParaRPr>
          </a:p>
          <a:p>
            <a:pPr indent="0" lvl="0" marL="0" rtl="0" algn="l">
              <a:spcBef>
                <a:spcPts val="0"/>
              </a:spcBef>
              <a:spcAft>
                <a:spcPts val="0"/>
              </a:spcAft>
              <a:buNone/>
            </a:pPr>
            <a:r>
              <a:rPr b="1" lang="es-MX" sz="1900">
                <a:solidFill>
                  <a:schemeClr val="dk1"/>
                </a:solidFill>
              </a:rPr>
              <a:t>Fomento de la Interacción y Comunidad de la Empresa </a:t>
            </a:r>
            <a:endParaRPr b="1" sz="1900">
              <a:solidFill>
                <a:schemeClr val="dk1"/>
              </a:solidFill>
            </a:endParaRPr>
          </a:p>
          <a:p>
            <a:pPr indent="0" lvl="0" marL="0" rtl="0" algn="l">
              <a:spcBef>
                <a:spcPts val="0"/>
              </a:spcBef>
              <a:spcAft>
                <a:spcPts val="0"/>
              </a:spcAft>
              <a:buNone/>
            </a:pPr>
            <a:r>
              <a:rPr lang="es-MX" sz="1900">
                <a:solidFill>
                  <a:schemeClr val="dk1"/>
                </a:solidFill>
              </a:rPr>
              <a:t>Promover la creación de una comunidad responsable dentro de </a:t>
            </a:r>
            <a:r>
              <a:rPr b="1" lang="es-MX" sz="1900">
                <a:solidFill>
                  <a:schemeClr val="dk1"/>
                </a:solidFill>
              </a:rPr>
              <a:t>AdoptME</a:t>
            </a:r>
            <a:r>
              <a:rPr lang="es-MX" sz="1900">
                <a:solidFill>
                  <a:schemeClr val="dk1"/>
                </a:solidFill>
              </a:rPr>
              <a:t>, ofreciendo un espacio para que los usuarios compartan experiencias, realicen consultas y reciban apoyo mutuo sobre el cuidado y bienestar de las mascotas.</a:t>
            </a:r>
            <a:endParaRPr b="1" sz="2100">
              <a:solidFill>
                <a:srgbClr val="FF0000"/>
              </a:solidFill>
              <a:latin typeface="Work Sans"/>
              <a:ea typeface="Work Sans"/>
              <a:cs typeface="Work Sans"/>
              <a:sym typeface="Work Sans"/>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168" name="Google Shape;168;p8"/>
          <p:cNvPicPr preferRelativeResize="0"/>
          <p:nvPr/>
        </p:nvPicPr>
        <p:blipFill>
          <a:blip r:embed="rId4">
            <a:alphaModFix/>
          </a:blip>
          <a:stretch>
            <a:fillRect/>
          </a:stretch>
        </p:blipFill>
        <p:spPr>
          <a:xfrm>
            <a:off x="10073324" y="535861"/>
            <a:ext cx="483600" cy="485215"/>
          </a:xfrm>
          <a:prstGeom prst="rect">
            <a:avLst/>
          </a:prstGeom>
          <a:noFill/>
          <a:ln>
            <a:noFill/>
          </a:ln>
        </p:spPr>
      </p:pic>
      <p:pic>
        <p:nvPicPr>
          <p:cNvPr id="169" name="Google Shape;169;p8"/>
          <p:cNvPicPr preferRelativeResize="0"/>
          <p:nvPr/>
        </p:nvPicPr>
        <p:blipFill>
          <a:blip r:embed="rId5">
            <a:alphaModFix/>
          </a:blip>
          <a:stretch>
            <a:fillRect/>
          </a:stretch>
        </p:blipFill>
        <p:spPr>
          <a:xfrm>
            <a:off x="8992550" y="560962"/>
            <a:ext cx="483600" cy="435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75" name="Google Shape;175;p9"/>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a:t>
            </a:r>
            <a:endParaRPr b="1" i="0" sz="1600" u="none" cap="none" strike="noStrike">
              <a:solidFill>
                <a:schemeClr val="lt1"/>
              </a:solidFill>
              <a:latin typeface="Work Sans Light"/>
              <a:ea typeface="Work Sans Light"/>
              <a:cs typeface="Work Sans Light"/>
              <a:sym typeface="Work Sans Light"/>
            </a:endParaRPr>
          </a:p>
        </p:txBody>
      </p:sp>
      <p:sp>
        <p:nvSpPr>
          <p:cNvPr id="176" name="Google Shape;176;p9"/>
          <p:cNvSpPr txBox="1"/>
          <p:nvPr/>
        </p:nvSpPr>
        <p:spPr>
          <a:xfrm>
            <a:off x="9775121" y="510142"/>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a:t>
            </a:r>
            <a:endParaRPr b="0" i="0" sz="1400" u="none" cap="none" strike="noStrike">
              <a:solidFill>
                <a:srgbClr val="000000"/>
              </a:solidFill>
              <a:latin typeface="Arial"/>
              <a:ea typeface="Arial"/>
              <a:cs typeface="Arial"/>
              <a:sym typeface="Arial"/>
            </a:endParaRPr>
          </a:p>
        </p:txBody>
      </p:sp>
      <p:sp>
        <p:nvSpPr>
          <p:cNvPr id="177" name="Google Shape;177;p9"/>
          <p:cNvSpPr txBox="1"/>
          <p:nvPr/>
        </p:nvSpPr>
        <p:spPr>
          <a:xfrm>
            <a:off x="1199250" y="1736800"/>
            <a:ext cx="9793500" cy="387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2200"/>
              <a:buFont typeface="Arial"/>
              <a:buNone/>
            </a:pPr>
            <a:r>
              <a:rPr b="1" i="0" lang="es-MX" sz="2200" u="none" cap="none" strike="noStrike">
                <a:solidFill>
                  <a:schemeClr val="dk1"/>
                </a:solidFill>
                <a:latin typeface="Work Sans"/>
                <a:ea typeface="Work Sans"/>
                <a:cs typeface="Work Sans"/>
                <a:sym typeface="Work Sans"/>
              </a:rPr>
              <a:t>Solución:</a:t>
            </a:r>
            <a:r>
              <a:rPr b="0" i="0" lang="es-MX" sz="2200" u="none" cap="none" strike="noStrike">
                <a:solidFill>
                  <a:schemeClr val="dk1"/>
                </a:solidFill>
                <a:latin typeface="Work Sans Light"/>
                <a:ea typeface="Work Sans Light"/>
                <a:cs typeface="Work Sans Light"/>
                <a:sym typeface="Work Sans Light"/>
              </a:rPr>
              <a:t> Se propone el desarrollo de un Sistema de Información Web denominado AdoptME que sirva como herramienta software de apoyo al proceso de adopción de la organización Gaticueva.</a:t>
            </a:r>
            <a:endParaRPr b="0" i="0" sz="22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22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2200"/>
              <a:buFont typeface="Arial"/>
              <a:buNone/>
            </a:pPr>
            <a:r>
              <a:rPr b="1" i="0" lang="es-MX" sz="2200" u="none" cap="none" strike="noStrike">
                <a:solidFill>
                  <a:schemeClr val="dk1"/>
                </a:solidFill>
                <a:latin typeface="Work Sans"/>
                <a:ea typeface="Work Sans"/>
                <a:cs typeface="Work Sans"/>
                <a:sym typeface="Work Sans"/>
              </a:rPr>
              <a:t>Importancia del sistema: </a:t>
            </a:r>
            <a:r>
              <a:rPr b="0" i="0" lang="es-MX" sz="2200" u="none" cap="none" strike="noStrike">
                <a:solidFill>
                  <a:schemeClr val="dk1"/>
                </a:solidFill>
                <a:latin typeface="Work Sans Light"/>
                <a:ea typeface="Work Sans Light"/>
                <a:cs typeface="Work Sans Light"/>
                <a:sym typeface="Work Sans Light"/>
              </a:rPr>
              <a:t>Permitirá la gestión de adopciones para usuarios cualificados de la organización Gaticueva, donde pueden revisar de manera organizadas las mascotas disponibles. </a:t>
            </a:r>
            <a:endParaRPr b="0" i="0" sz="22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1" i="0" sz="1600" u="none" cap="none" strike="noStrike">
              <a:solidFill>
                <a:schemeClr val="dk1"/>
              </a:solidFill>
              <a:latin typeface="Work Sans Light"/>
              <a:ea typeface="Work Sans Light"/>
              <a:cs typeface="Work Sans Light"/>
              <a:sym typeface="Work Sans Light"/>
            </a:endParaRPr>
          </a:p>
        </p:txBody>
      </p:sp>
      <p:pic>
        <p:nvPicPr>
          <p:cNvPr id="178" name="Google Shape;178;p9"/>
          <p:cNvPicPr preferRelativeResize="0"/>
          <p:nvPr/>
        </p:nvPicPr>
        <p:blipFill>
          <a:blip r:embed="rId3">
            <a:alphaModFix/>
          </a:blip>
          <a:stretch>
            <a:fillRect/>
          </a:stretch>
        </p:blipFill>
        <p:spPr>
          <a:xfrm>
            <a:off x="8992550" y="560962"/>
            <a:ext cx="483600" cy="435025"/>
          </a:xfrm>
          <a:prstGeom prst="rect">
            <a:avLst/>
          </a:prstGeom>
          <a:noFill/>
          <a:ln>
            <a:noFill/>
          </a:ln>
        </p:spPr>
      </p:pic>
      <p:pic>
        <p:nvPicPr>
          <p:cNvPr id="179" name="Google Shape;179;p9"/>
          <p:cNvPicPr preferRelativeResize="0"/>
          <p:nvPr/>
        </p:nvPicPr>
        <p:blipFill>
          <a:blip r:embed="rId4">
            <a:alphaModFix/>
          </a:blip>
          <a:stretch>
            <a:fillRect/>
          </a:stretch>
        </p:blipFill>
        <p:spPr>
          <a:xfrm>
            <a:off x="10073324" y="535861"/>
            <a:ext cx="483600" cy="4852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